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78" r:id="rId3"/>
    <p:sldId id="299" r:id="rId4"/>
    <p:sldId id="300" r:id="rId5"/>
    <p:sldId id="301" r:id="rId6"/>
    <p:sldId id="302" r:id="rId7"/>
    <p:sldId id="303" r:id="rId8"/>
    <p:sldId id="304" r:id="rId9"/>
    <p:sldId id="305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C831BE3A-7BDC-4BF8-9319-2DB01B0FFBD3}"/>
    <pc:docChg chg="custSel delSld modSld">
      <pc:chgData name="Tegischer Lukas" userId="f78daebb-0565-485c-bd0e-1cd035e796ff" providerId="ADAL" clId="{C831BE3A-7BDC-4BF8-9319-2DB01B0FFBD3}" dt="2022-11-04T15:35:39.664" v="9" actId="47"/>
      <pc:docMkLst>
        <pc:docMk/>
      </pc:docMkLst>
      <pc:sldChg chg="delSp mod">
        <pc:chgData name="Tegischer Lukas" userId="f78daebb-0565-485c-bd0e-1cd035e796ff" providerId="ADAL" clId="{C831BE3A-7BDC-4BF8-9319-2DB01B0FFBD3}" dt="2022-11-04T15:35:31.345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C831BE3A-7BDC-4BF8-9319-2DB01B0FFBD3}" dt="2022-11-04T15:35:31.34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C831BE3A-7BDC-4BF8-9319-2DB01B0FFBD3}" dt="2022-11-04T15:35:32.588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C831BE3A-7BDC-4BF8-9319-2DB01B0FFBD3}" dt="2022-11-04T15:35:32.588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C831BE3A-7BDC-4BF8-9319-2DB01B0FFBD3}" dt="2022-11-04T15:35:39.664" v="9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C831BE3A-7BDC-4BF8-9319-2DB01B0FFBD3}" dt="2022-11-04T15:35:33.306" v="2" actId="478"/>
        <pc:sldMkLst>
          <pc:docMk/>
          <pc:sldMk cId="2820068882" sldId="299"/>
        </pc:sldMkLst>
        <pc:picChg chg="del">
          <ac:chgData name="Tegischer Lukas" userId="f78daebb-0565-485c-bd0e-1cd035e796ff" providerId="ADAL" clId="{C831BE3A-7BDC-4BF8-9319-2DB01B0FFBD3}" dt="2022-11-04T15:35:33.306" v="2" actId="478"/>
          <ac:picMkLst>
            <pc:docMk/>
            <pc:sldMk cId="2820068882" sldId="29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831BE3A-7BDC-4BF8-9319-2DB01B0FFBD3}" dt="2022-11-04T15:35:34.015" v="3" actId="478"/>
        <pc:sldMkLst>
          <pc:docMk/>
          <pc:sldMk cId="2293568922" sldId="300"/>
        </pc:sldMkLst>
        <pc:picChg chg="del">
          <ac:chgData name="Tegischer Lukas" userId="f78daebb-0565-485c-bd0e-1cd035e796ff" providerId="ADAL" clId="{C831BE3A-7BDC-4BF8-9319-2DB01B0FFBD3}" dt="2022-11-04T15:35:34.015" v="3" actId="478"/>
          <ac:picMkLst>
            <pc:docMk/>
            <pc:sldMk cId="2293568922" sldId="30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831BE3A-7BDC-4BF8-9319-2DB01B0FFBD3}" dt="2022-11-04T15:35:34.784" v="4" actId="478"/>
        <pc:sldMkLst>
          <pc:docMk/>
          <pc:sldMk cId="4107551431" sldId="301"/>
        </pc:sldMkLst>
        <pc:picChg chg="del">
          <ac:chgData name="Tegischer Lukas" userId="f78daebb-0565-485c-bd0e-1cd035e796ff" providerId="ADAL" clId="{C831BE3A-7BDC-4BF8-9319-2DB01B0FFBD3}" dt="2022-11-04T15:35:34.784" v="4" actId="478"/>
          <ac:picMkLst>
            <pc:docMk/>
            <pc:sldMk cId="4107551431" sldId="30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831BE3A-7BDC-4BF8-9319-2DB01B0FFBD3}" dt="2022-11-04T15:35:35.609" v="5" actId="478"/>
        <pc:sldMkLst>
          <pc:docMk/>
          <pc:sldMk cId="233166411" sldId="302"/>
        </pc:sldMkLst>
        <pc:picChg chg="del">
          <ac:chgData name="Tegischer Lukas" userId="f78daebb-0565-485c-bd0e-1cd035e796ff" providerId="ADAL" clId="{C831BE3A-7BDC-4BF8-9319-2DB01B0FFBD3}" dt="2022-11-04T15:35:35.609" v="5" actId="478"/>
          <ac:picMkLst>
            <pc:docMk/>
            <pc:sldMk cId="233166411" sldId="30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831BE3A-7BDC-4BF8-9319-2DB01B0FFBD3}" dt="2022-11-04T15:35:36.333" v="6" actId="478"/>
        <pc:sldMkLst>
          <pc:docMk/>
          <pc:sldMk cId="4291421737" sldId="303"/>
        </pc:sldMkLst>
        <pc:picChg chg="del">
          <ac:chgData name="Tegischer Lukas" userId="f78daebb-0565-485c-bd0e-1cd035e796ff" providerId="ADAL" clId="{C831BE3A-7BDC-4BF8-9319-2DB01B0FFBD3}" dt="2022-11-04T15:35:36.333" v="6" actId="478"/>
          <ac:picMkLst>
            <pc:docMk/>
            <pc:sldMk cId="4291421737" sldId="30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831BE3A-7BDC-4BF8-9319-2DB01B0FFBD3}" dt="2022-11-04T15:35:37.199" v="7" actId="478"/>
        <pc:sldMkLst>
          <pc:docMk/>
          <pc:sldMk cId="4058671985" sldId="304"/>
        </pc:sldMkLst>
        <pc:picChg chg="del">
          <ac:chgData name="Tegischer Lukas" userId="f78daebb-0565-485c-bd0e-1cd035e796ff" providerId="ADAL" clId="{C831BE3A-7BDC-4BF8-9319-2DB01B0FFBD3}" dt="2022-11-04T15:35:37.199" v="7" actId="478"/>
          <ac:picMkLst>
            <pc:docMk/>
            <pc:sldMk cId="4058671985" sldId="30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831BE3A-7BDC-4BF8-9319-2DB01B0FFBD3}" dt="2022-11-04T15:35:38.268" v="8" actId="478"/>
        <pc:sldMkLst>
          <pc:docMk/>
          <pc:sldMk cId="1482000610" sldId="305"/>
        </pc:sldMkLst>
        <pc:picChg chg="del">
          <ac:chgData name="Tegischer Lukas" userId="f78daebb-0565-485c-bd0e-1cd035e796ff" providerId="ADAL" clId="{C831BE3A-7BDC-4BF8-9319-2DB01B0FFBD3}" dt="2022-11-04T15:35:38.268" v="8" actId="478"/>
          <ac:picMkLst>
            <pc:docMk/>
            <pc:sldMk cId="1482000610" sldId="305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3711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7687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79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1063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6852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81028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2671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Termrechnung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Multiplizieren von Termen</a:t>
            </a:r>
            <a:endParaRPr lang="de-AT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68940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Multiplizieren von Termen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CF23869-6B54-4F46-A195-1F9F40E2ED71}"/>
                  </a:ext>
                </a:extLst>
              </p:cNvPr>
              <p:cNvSpPr/>
              <p:nvPr/>
            </p:nvSpPr>
            <p:spPr>
              <a:xfrm>
                <a:off x="614360" y="1625769"/>
                <a:ext cx="10963275" cy="1261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Potenzen mit </a:t>
                </a:r>
                <a:r>
                  <a:rPr lang="de-AT" sz="22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derselben</a:t>
                </a:r>
                <a:r>
                  <a:rPr lang="de-AT" sz="2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2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Basis</a:t>
                </a:r>
                <a:r>
                  <a:rPr lang="de-AT" sz="2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werden </a:t>
                </a:r>
                <a:r>
                  <a:rPr lang="de-AT" sz="22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multipliziert</a:t>
                </a:r>
                <a:r>
                  <a:rPr lang="de-AT" sz="2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indem man die </a:t>
                </a:r>
                <a:r>
                  <a:rPr lang="de-AT" sz="22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Hochzahlen addiert</a:t>
                </a:r>
                <a:r>
                  <a:rPr lang="de-AT" sz="2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ctr"/>
                <a:br>
                  <a:rPr lang="de-AT" sz="2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3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</m:sSup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3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p>
                      </m:sSup>
                      <m:r>
                        <a:rPr lang="de-AT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3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de-AT" sz="22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CF23869-6B54-4F46-A195-1F9F40E2ED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60" y="1625769"/>
                <a:ext cx="10963275" cy="1261884"/>
              </a:xfrm>
              <a:prstGeom prst="rect">
                <a:avLst/>
              </a:prstGeom>
              <a:blipFill>
                <a:blip r:embed="rId4"/>
                <a:stretch>
                  <a:fillRect t="-338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5B69558B-289F-42A7-AF77-1B3839269AAB}"/>
                  </a:ext>
                </a:extLst>
              </p:cNvPr>
              <p:cNvSpPr/>
              <p:nvPr/>
            </p:nvSpPr>
            <p:spPr>
              <a:xfrm>
                <a:off x="1481400" y="3320534"/>
                <a:ext cx="14589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5B69558B-289F-42A7-AF77-1B3839269A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1400" y="3320534"/>
                <a:ext cx="1458989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9271418D-9067-4044-A195-63DF27BCDA5F}"/>
                  </a:ext>
                </a:extLst>
              </p:cNvPr>
              <p:cNvSpPr/>
              <p:nvPr/>
            </p:nvSpPr>
            <p:spPr>
              <a:xfrm>
                <a:off x="1481400" y="4873109"/>
                <a:ext cx="230935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9271418D-9067-4044-A195-63DF27BCDA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1400" y="4873109"/>
                <a:ext cx="2309350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68940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Multiplizieren von Termen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43C0A235-9A5D-4C8D-9846-B4628CA08916}"/>
              </a:ext>
            </a:extLst>
          </p:cNvPr>
          <p:cNvSpPr/>
          <p:nvPr/>
        </p:nvSpPr>
        <p:spPr>
          <a:xfrm>
            <a:off x="627844" y="1825038"/>
            <a:ext cx="1125500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Diese Regel darf nur bei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Multiplikationen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mit </a:t>
            </a:r>
            <a:r>
              <a:rPr lang="de-AT" sz="2400" u="sng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gleichen Variablen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angewendet werden!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AT" sz="24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24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Unterschiedliche Variablen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werden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alphabetisch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angeschrieben und es wird die Regel jeweils für jede Variable getrennt angewendet.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Zahlen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werden miteinander multipliziert und vor den Variablen hingeschrieben.</a:t>
            </a:r>
            <a:endParaRPr lang="de-AT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0A765B9-CCA1-44C0-8344-FB18B8DFBFEE}"/>
                  </a:ext>
                </a:extLst>
              </p:cNvPr>
              <p:cNvSpPr/>
              <p:nvPr/>
            </p:nvSpPr>
            <p:spPr>
              <a:xfrm>
                <a:off x="389719" y="4996934"/>
                <a:ext cx="4736553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b="0" i="0">
                          <a:latin typeface="Cambria Math" panose="02040503050406030204" pitchFamily="18" charset="0"/>
                        </a:rPr>
                        <m:t>∙2∙3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de-AT" sz="2400" b="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b="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de-AT" sz="2400" b="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de-AT" sz="24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b="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2400" b="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b="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b="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sz="2400" b="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24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b="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0A765B9-CCA1-44C0-8344-FB18B8DFBF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19" y="4996934"/>
                <a:ext cx="4736553" cy="4700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006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0" y="131805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Multiplizieren von Termen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43090A70-FAC7-4D33-9C97-90AE44834676}"/>
                  </a:ext>
                </a:extLst>
              </p:cNvPr>
              <p:cNvSpPr/>
              <p:nvPr/>
            </p:nvSpPr>
            <p:spPr>
              <a:xfrm>
                <a:off x="1938335" y="2518142"/>
                <a:ext cx="8315325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Bemerkung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Das </a:t>
                </a:r>
                <a:r>
                  <a:rPr lang="de-AT" sz="2000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Malzeichen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wird zwischen den Variablen meistens weggelassen. Streng genommen ist es aber immer da!!!</a:t>
                </a:r>
                <a:b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3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9</m:t>
                      </m:r>
                      <m:sSup>
                        <m:sSupPr>
                          <m:ctrlPr>
                            <a:rPr lang="de-AT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de-AT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a:rPr lang="de-AT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=9∙</m:t>
                      </m:r>
                      <m:sSup>
                        <m:sSupPr>
                          <m:ctrlPr>
                            <a:rPr lang="de-AT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de-AT" sz="28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z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43090A70-FAC7-4D33-9C97-90AE448346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335" y="2518142"/>
                <a:ext cx="8315325" cy="1631216"/>
              </a:xfrm>
              <a:prstGeom prst="rect">
                <a:avLst/>
              </a:prstGeom>
              <a:blipFill>
                <a:blip r:embed="rId4"/>
                <a:stretch>
                  <a:fillRect t="-186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356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132201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Multiplizieren von Monomen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0C3211A-EC18-4F64-B5C5-4EFFA41058E6}"/>
                  </a:ext>
                </a:extLst>
              </p:cNvPr>
              <p:cNvSpPr/>
              <p:nvPr/>
            </p:nvSpPr>
            <p:spPr>
              <a:xfrm>
                <a:off x="550549" y="2963167"/>
                <a:ext cx="3458063" cy="465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²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∙4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0C3211A-EC18-4F64-B5C5-4EFFA41058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549" y="2963167"/>
                <a:ext cx="3458063" cy="465833"/>
              </a:xfrm>
              <a:prstGeom prst="rect">
                <a:avLst/>
              </a:prstGeom>
              <a:blipFill>
                <a:blip r:embed="rId4"/>
                <a:stretch>
                  <a:fillRect b="-116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755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6408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Multiplizieren eines Binoms mit einem Monom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0016C9A9-2ABF-4708-9E8F-D044A13A7515}"/>
                  </a:ext>
                </a:extLst>
              </p:cNvPr>
              <p:cNvSpPr/>
              <p:nvPr/>
            </p:nvSpPr>
            <p:spPr>
              <a:xfrm>
                <a:off x="1209675" y="1352150"/>
                <a:ext cx="10029825" cy="50036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Wiederholung – Distributivgesetz: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𝑎𝑐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𝑏𝑐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Jedes Glied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Binoms wird mit dem Monom multipliziert! Wende die oben gelernten Multiplikationsregeln an!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Beachte: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=+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=+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0016C9A9-2ABF-4708-9E8F-D044A13A75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9675" y="1352150"/>
                <a:ext cx="10029825" cy="5003614"/>
              </a:xfrm>
              <a:prstGeom prst="rect">
                <a:avLst/>
              </a:prstGeom>
              <a:blipFill>
                <a:blip r:embed="rId4"/>
                <a:stretch>
                  <a:fillRect t="-85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16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115463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Multiplizieren eines Binoms mit einem Monom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D5776B96-A009-455D-83CD-06F4E0881D09}"/>
                  </a:ext>
                </a:extLst>
              </p:cNvPr>
              <p:cNvSpPr/>
              <p:nvPr/>
            </p:nvSpPr>
            <p:spPr>
              <a:xfrm>
                <a:off x="642950" y="3025363"/>
                <a:ext cx="4036682" cy="4036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latin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de-AT" sz="2000" i="0">
                          <a:latin typeface="Cambria Math" panose="02040503050406030204" pitchFamily="18" charset="0"/>
                        </a:rPr>
                        <m:t>∙3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D5776B96-A009-455D-83CD-06F4E0881D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950" y="3025363"/>
                <a:ext cx="4036682" cy="4036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142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69723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Multiplizieren eines Polynoms mit einem Monom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607D646-2F6E-4535-92A3-E0E00403DDC5}"/>
                  </a:ext>
                </a:extLst>
              </p:cNvPr>
              <p:cNvSpPr/>
              <p:nvPr/>
            </p:nvSpPr>
            <p:spPr>
              <a:xfrm>
                <a:off x="197036" y="1477469"/>
                <a:ext cx="11797925" cy="22286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800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 gilt: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</m:d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𝑒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𝑎𝑒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𝑏𝑒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𝑐𝑒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𝑑𝑒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</m:d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𝑒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𝑎𝑒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𝑏𝑒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𝑐𝑒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𝑑𝑒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Jedes Glied</a:t>
                </a:r>
                <a:r>
                  <a:rPr lang="de-AT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Polynoms wird mit dem Monom multipliziert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! Wende die oben gelernten Multiplikationsregeln an!</a:t>
                </a:r>
                <a:endParaRPr lang="de-AT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607D646-2F6E-4535-92A3-E0E00403DD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036" y="1477469"/>
                <a:ext cx="11797925" cy="2228687"/>
              </a:xfrm>
              <a:prstGeom prst="rect">
                <a:avLst/>
              </a:prstGeom>
              <a:blipFill>
                <a:blip r:embed="rId4"/>
                <a:stretch>
                  <a:fillRect t="-2186" b="-327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1BFF476-97CC-48AF-99C3-8E921E8AB9E4}"/>
                  </a:ext>
                </a:extLst>
              </p:cNvPr>
              <p:cNvSpPr/>
              <p:nvPr/>
            </p:nvSpPr>
            <p:spPr>
              <a:xfrm>
                <a:off x="400433" y="4777859"/>
                <a:ext cx="455073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7</m:t>
                          </m:r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𝑐𝑑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de-AT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de-AT" sz="2400" i="0">
                          <a:latin typeface="Cambria Math" panose="02040503050406030204" pitchFamily="18" charset="0"/>
                        </a:rPr>
                        <m:t>∙2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1BFF476-97CC-48AF-99C3-8E921E8AB9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433" y="4777859"/>
                <a:ext cx="4550733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867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69723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Multiplizieren mit mehrgliedrigen Termen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4D07DF15-1537-48F0-98F2-C6A060A24249}"/>
                  </a:ext>
                </a:extLst>
              </p:cNvPr>
              <p:cNvSpPr/>
              <p:nvPr/>
            </p:nvSpPr>
            <p:spPr>
              <a:xfrm>
                <a:off x="685799" y="1437459"/>
                <a:ext cx="10820400" cy="30961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Regel: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Du multiplizierst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jedes Glied des ersten Terms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mit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jedem Glied des zweiten Terms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Kurz: JEDES mit JEDEM.</a:t>
                </a:r>
                <a:endParaRPr lang="de-AT" sz="24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800" b="1" u="none" strike="noStrike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𝑎𝑐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𝑏𝑐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𝑎𝑑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𝑏𝑑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𝑎𝑐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𝑏𝑐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𝑎𝑑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𝑏𝑑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Wichtig: Achte auf die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Vorzeichen!</a:t>
                </a:r>
                <a:endParaRPr lang="de-AT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4D07DF15-1537-48F0-98F2-C6A060A242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99" y="1437459"/>
                <a:ext cx="10820400" cy="3096169"/>
              </a:xfrm>
              <a:prstGeom prst="rect">
                <a:avLst/>
              </a:prstGeom>
              <a:blipFill>
                <a:blip r:embed="rId4"/>
                <a:stretch>
                  <a:fillRect t="-984" b="-216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C37D8C81-5820-4750-9028-1CDDEBEFA2C8}"/>
                  </a:ext>
                </a:extLst>
              </p:cNvPr>
              <p:cNvSpPr/>
              <p:nvPr/>
            </p:nvSpPr>
            <p:spPr>
              <a:xfrm>
                <a:off x="603909" y="5101709"/>
                <a:ext cx="331674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³</m:t>
                          </m:r>
                        </m:e>
                      </m:d>
                      <m:r>
                        <a:rPr lang="de-AT" sz="2000" i="0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C37D8C81-5820-4750-9028-1CDDEBEFA2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09" y="5101709"/>
                <a:ext cx="3316742" cy="400110"/>
              </a:xfrm>
              <a:prstGeom prst="rect">
                <a:avLst/>
              </a:prstGeom>
              <a:blipFill>
                <a:blip r:embed="rId5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200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350</Words>
  <Application>Microsoft Office PowerPoint</Application>
  <PresentationFormat>Breitbild</PresentationFormat>
  <Paragraphs>57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Termrechnung Multiplizieren von Termen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83</cp:revision>
  <dcterms:created xsi:type="dcterms:W3CDTF">2020-04-09T06:13:57Z</dcterms:created>
  <dcterms:modified xsi:type="dcterms:W3CDTF">2022-11-04T15:35:41Z</dcterms:modified>
</cp:coreProperties>
</file>