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5" r:id="rId3"/>
    <p:sldId id="315" r:id="rId4"/>
    <p:sldId id="325" r:id="rId5"/>
    <p:sldId id="326" r:id="rId6"/>
    <p:sldId id="330" r:id="rId7"/>
    <p:sldId id="316" r:id="rId8"/>
    <p:sldId id="331" r:id="rId9"/>
    <p:sldId id="332" r:id="rId10"/>
    <p:sldId id="33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22B9F7-31BB-45C2-A608-807A79A5B401}"/>
    <pc:docChg chg="addSld delSld modSld">
      <pc:chgData name="Tegischer Lukas" userId="f78daebb-0565-485c-bd0e-1cd035e796ff" providerId="ADAL" clId="{5222B9F7-31BB-45C2-A608-807A79A5B401}" dt="2021-04-01T06:13:09.128" v="1"/>
      <pc:docMkLst>
        <pc:docMk/>
      </pc:docMkLst>
      <pc:sldChg chg="add del">
        <pc:chgData name="Tegischer Lukas" userId="f78daebb-0565-485c-bd0e-1cd035e796ff" providerId="ADAL" clId="{5222B9F7-31BB-45C2-A608-807A79A5B401}" dt="2021-04-01T06:13:09.128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3-31T18:39:56.532" v="524" actId="47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F2BC7B7A-042C-41DD-9773-CEC40DD86526}"/>
    <pc:docChg chg="custSel delSld modSld">
      <pc:chgData name="Tegischer Lukas" userId="f78daebb-0565-485c-bd0e-1cd035e796ff" providerId="ADAL" clId="{F2BC7B7A-042C-41DD-9773-CEC40DD86526}" dt="2022-11-04T11:04:06.005" v="10" actId="47"/>
      <pc:docMkLst>
        <pc:docMk/>
      </pc:docMkLst>
      <pc:sldChg chg="delSp mod">
        <pc:chgData name="Tegischer Lukas" userId="f78daebb-0565-485c-bd0e-1cd035e796ff" providerId="ADAL" clId="{F2BC7B7A-042C-41DD-9773-CEC40DD86526}" dt="2022-11-04T11:03:58.37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2BC7B7A-042C-41DD-9773-CEC40DD86526}" dt="2022-11-04T11:03:58.37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2BC7B7A-042C-41DD-9773-CEC40DD86526}" dt="2022-11-04T11:04:06.005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2BC7B7A-042C-41DD-9773-CEC40DD86526}" dt="2022-11-04T11:03:59.376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F2BC7B7A-042C-41DD-9773-CEC40DD86526}" dt="2022-11-04T11:03:59.376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3:59.912" v="2" actId="478"/>
        <pc:sldMkLst>
          <pc:docMk/>
          <pc:sldMk cId="954121800" sldId="315"/>
        </pc:sldMkLst>
        <pc:picChg chg="del">
          <ac:chgData name="Tegischer Lukas" userId="f78daebb-0565-485c-bd0e-1cd035e796ff" providerId="ADAL" clId="{F2BC7B7A-042C-41DD-9773-CEC40DD86526}" dt="2022-11-04T11:03:59.912" v="2" actId="478"/>
          <ac:picMkLst>
            <pc:docMk/>
            <pc:sldMk cId="954121800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4:02.580" v="6" actId="478"/>
        <pc:sldMkLst>
          <pc:docMk/>
          <pc:sldMk cId="1152790701" sldId="316"/>
        </pc:sldMkLst>
        <pc:picChg chg="del">
          <ac:chgData name="Tegischer Lukas" userId="f78daebb-0565-485c-bd0e-1cd035e796ff" providerId="ADAL" clId="{F2BC7B7A-042C-41DD-9773-CEC40DD86526}" dt="2022-11-04T11:04:02.580" v="6" actId="478"/>
          <ac:picMkLst>
            <pc:docMk/>
            <pc:sldMk cId="1152790701" sldId="31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4:00.485" v="3" actId="478"/>
        <pc:sldMkLst>
          <pc:docMk/>
          <pc:sldMk cId="645552873" sldId="325"/>
        </pc:sldMkLst>
        <pc:picChg chg="del">
          <ac:chgData name="Tegischer Lukas" userId="f78daebb-0565-485c-bd0e-1cd035e796ff" providerId="ADAL" clId="{F2BC7B7A-042C-41DD-9773-CEC40DD86526}" dt="2022-11-04T11:04:00.485" v="3" actId="478"/>
          <ac:picMkLst>
            <pc:docMk/>
            <pc:sldMk cId="645552873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4:01.154" v="4" actId="478"/>
        <pc:sldMkLst>
          <pc:docMk/>
          <pc:sldMk cId="1088183426" sldId="326"/>
        </pc:sldMkLst>
        <pc:picChg chg="del">
          <ac:chgData name="Tegischer Lukas" userId="f78daebb-0565-485c-bd0e-1cd035e796ff" providerId="ADAL" clId="{F2BC7B7A-042C-41DD-9773-CEC40DD86526}" dt="2022-11-04T11:04:01.154" v="4" actId="478"/>
          <ac:picMkLst>
            <pc:docMk/>
            <pc:sldMk cId="1088183426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4:01.759" v="5" actId="478"/>
        <pc:sldMkLst>
          <pc:docMk/>
          <pc:sldMk cId="849267127" sldId="330"/>
        </pc:sldMkLst>
        <pc:picChg chg="del">
          <ac:chgData name="Tegischer Lukas" userId="f78daebb-0565-485c-bd0e-1cd035e796ff" providerId="ADAL" clId="{F2BC7B7A-042C-41DD-9773-CEC40DD86526}" dt="2022-11-04T11:04:01.759" v="5" actId="478"/>
          <ac:picMkLst>
            <pc:docMk/>
            <pc:sldMk cId="849267127" sldId="3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4:03.288" v="7" actId="478"/>
        <pc:sldMkLst>
          <pc:docMk/>
          <pc:sldMk cId="3420031218" sldId="331"/>
        </pc:sldMkLst>
        <pc:picChg chg="del">
          <ac:chgData name="Tegischer Lukas" userId="f78daebb-0565-485c-bd0e-1cd035e796ff" providerId="ADAL" clId="{F2BC7B7A-042C-41DD-9773-CEC40DD86526}" dt="2022-11-04T11:04:03.288" v="7" actId="478"/>
          <ac:picMkLst>
            <pc:docMk/>
            <pc:sldMk cId="3420031218" sldId="33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4:04.134" v="8" actId="478"/>
        <pc:sldMkLst>
          <pc:docMk/>
          <pc:sldMk cId="628139966" sldId="332"/>
        </pc:sldMkLst>
        <pc:picChg chg="del">
          <ac:chgData name="Tegischer Lukas" userId="f78daebb-0565-485c-bd0e-1cd035e796ff" providerId="ADAL" clId="{F2BC7B7A-042C-41DD-9773-CEC40DD86526}" dt="2022-11-04T11:04:04.134" v="8" actId="478"/>
          <ac:picMkLst>
            <pc:docMk/>
            <pc:sldMk cId="628139966" sldId="33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2BC7B7A-042C-41DD-9773-CEC40DD86526}" dt="2022-11-04T11:04:04.800" v="9" actId="478"/>
        <pc:sldMkLst>
          <pc:docMk/>
          <pc:sldMk cId="1476554021" sldId="333"/>
        </pc:sldMkLst>
        <pc:picChg chg="del">
          <ac:chgData name="Tegischer Lukas" userId="f78daebb-0565-485c-bd0e-1cd035e796ff" providerId="ADAL" clId="{F2BC7B7A-042C-41DD-9773-CEC40DD86526}" dt="2022-11-04T11:04:04.800" v="9" actId="478"/>
          <ac:picMkLst>
            <pc:docMk/>
            <pc:sldMk cId="1476554021" sldId="33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9205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787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3771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5036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1619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0933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902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Ungleichungen in einer Variablen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2441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Spezialfälle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9CE8DA7-981B-4321-B2AE-5559BA9081CC}"/>
              </a:ext>
            </a:extLst>
          </p:cNvPr>
          <p:cNvSpPr/>
          <p:nvPr/>
        </p:nvSpPr>
        <p:spPr>
          <a:xfrm>
            <a:off x="309152" y="1275488"/>
            <a:ext cx="10937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Fall 1:</a:t>
            </a:r>
            <a:r>
              <a:rPr lang="de-AT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Ungleichung ist – für alle möglichen Werte – immer richtig. </a:t>
            </a:r>
          </a:p>
          <a:p>
            <a:pPr algn="ctr"/>
            <a:r>
              <a:rPr lang="de-AT" sz="3200" b="1" dirty="0">
                <a:latin typeface="Calibri" panose="020F0502020204030204" pitchFamily="34" charset="0"/>
                <a:cs typeface="Calibri" panose="020F0502020204030204" pitchFamily="34" charset="0"/>
              </a:rPr>
              <a:t>Lösungsmenge = Grundmenge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8E5CE6D-BE27-4CF1-8F25-B99A81921E31}"/>
                  </a:ext>
                </a:extLst>
              </p:cNvPr>
              <p:cNvSpPr/>
              <p:nvPr/>
            </p:nvSpPr>
            <p:spPr>
              <a:xfrm>
                <a:off x="4877588" y="2750558"/>
                <a:ext cx="24368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+1&lt;2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8E5CE6D-BE27-4CF1-8F25-B99A81921E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588" y="2750558"/>
                <a:ext cx="243682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55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549121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5B68A7F-FE26-498B-B8DE-3A32D2DACCAC}"/>
                  </a:ext>
                </a:extLst>
              </p:cNvPr>
              <p:cNvSpPr/>
              <p:nvPr/>
            </p:nvSpPr>
            <p:spPr>
              <a:xfrm>
                <a:off x="713873" y="1400190"/>
                <a:ext cx="10764253" cy="1452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Unter einer linearen Ungleichung in einer Variablen versteht man einen Ausdruck, in dem eines der Ordnungsrelationszeichen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&lt; ,  ≤ ,  &gt;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≥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vorkommt, z.B.: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de-AT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+6&lt;9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5B68A7F-FE26-498B-B8DE-3A32D2DACC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73" y="1400190"/>
                <a:ext cx="10764253" cy="1452064"/>
              </a:xfrm>
              <a:prstGeom prst="rect">
                <a:avLst/>
              </a:prstGeom>
              <a:blipFill>
                <a:blip r:embed="rId4"/>
                <a:stretch>
                  <a:fillRect l="-849" t="-29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A7037C0E-AC43-4873-82BE-52ACD0FF968A}"/>
              </a:ext>
            </a:extLst>
          </p:cNvPr>
          <p:cNvSpPr/>
          <p:nvPr/>
        </p:nvSpPr>
        <p:spPr>
          <a:xfrm>
            <a:off x="1098883" y="3178610"/>
            <a:ext cx="9994232" cy="126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 beim Lösen von linearen Gleichungen werden auch bei Linearen Ungleichungen </a:t>
            </a:r>
            <a:r>
              <a:rPr lang="de-AT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dieselben Äquivalenzumformungen</a:t>
            </a:r>
            <a:r>
              <a:rPr lang="de-AT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verwendet. Einen Unterschied gibt es jedoch: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B46F167-3217-4442-B2A2-1ED1CA7C4CD9}"/>
                  </a:ext>
                </a:extLst>
              </p:cNvPr>
              <p:cNvSpPr/>
              <p:nvPr/>
            </p:nvSpPr>
            <p:spPr>
              <a:xfrm>
                <a:off x="1759316" y="4765312"/>
                <a:ext cx="846221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Wird mit einem </a:t>
                </a:r>
                <a:r>
                  <a:rPr lang="de-AT" sz="28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negativen Wert multipliziert bzw. dividiert</a:t>
                </a:r>
                <a:r>
                  <a:rPr lang="de-AT" sz="28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(≠0)</m:t>
                    </m:r>
                  </m:oMath>
                </a14:m>
                <a:r>
                  <a:rPr lang="de-AT" sz="2800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, so </a:t>
                </a:r>
                <a:r>
                  <a:rPr lang="de-AT" sz="28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dreht sich das Ordnungsrelationszeichen um.</a:t>
                </a:r>
                <a:endParaRPr lang="de-AT" sz="28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B46F167-3217-4442-B2A2-1ED1CA7C4C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316" y="4765312"/>
                <a:ext cx="8462210" cy="1384995"/>
              </a:xfrm>
              <a:prstGeom prst="rect">
                <a:avLst/>
              </a:prstGeom>
              <a:blipFill>
                <a:blip r:embed="rId5"/>
                <a:stretch>
                  <a:fillRect t="-4405" b="-118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4659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Multiplikation/Division mit einer negativen Zahl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9736853-7BCE-4E0F-964B-98CBAB79C041}"/>
                  </a:ext>
                </a:extLst>
              </p:cNvPr>
              <p:cNvSpPr/>
              <p:nvPr/>
            </p:nvSpPr>
            <p:spPr>
              <a:xfrm>
                <a:off x="1759316" y="1544920"/>
                <a:ext cx="846221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Wird mit einem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negativen Wert multipliziert bzw. dividiert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(≠0)</m:t>
                    </m:r>
                  </m:oMath>
                </a14:m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, so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dreht sich das Ordnungsrelationszeichen um.</a:t>
                </a:r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9736853-7BCE-4E0F-964B-98CBAB79C0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316" y="1544920"/>
                <a:ext cx="8462210" cy="830997"/>
              </a:xfrm>
              <a:prstGeom prst="rect">
                <a:avLst/>
              </a:prstGeom>
              <a:blipFill>
                <a:blip r:embed="rId4"/>
                <a:stretch>
                  <a:fillRect l="-720" t="-5839" r="-1441" b="-1532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B51F52F-1C2B-46B8-A7A2-6F199C774845}"/>
                  </a:ext>
                </a:extLst>
              </p:cNvPr>
              <p:cNvSpPr/>
              <p:nvPr/>
            </p:nvSpPr>
            <p:spPr>
              <a:xfrm>
                <a:off x="1128050" y="2747029"/>
                <a:ext cx="17063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&lt;8 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B51F52F-1C2B-46B8-A7A2-6F199C7748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050" y="2747029"/>
                <a:ext cx="170636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B0DD42B-C10B-4CC7-BC94-779BB595D6D4}"/>
                  </a:ext>
                </a:extLst>
              </p:cNvPr>
              <p:cNvSpPr/>
              <p:nvPr/>
            </p:nvSpPr>
            <p:spPr>
              <a:xfrm>
                <a:off x="5247626" y="2747029"/>
                <a:ext cx="16967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&gt;−5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B0DD42B-C10B-4CC7-BC94-779BB595D6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626" y="2747029"/>
                <a:ext cx="169674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0182027-078C-4477-BB2A-3A0A9DC87BFA}"/>
                  </a:ext>
                </a:extLst>
              </p:cNvPr>
              <p:cNvSpPr/>
              <p:nvPr/>
            </p:nvSpPr>
            <p:spPr>
              <a:xfrm>
                <a:off x="8815921" y="2747029"/>
                <a:ext cx="2224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≤100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0182027-078C-4477-BB2A-3A0A9DC87B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921" y="2747029"/>
                <a:ext cx="2224135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70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Lösungsmenge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44664A9-0B60-44DD-BCA1-92482F87A5AA}"/>
              </a:ext>
            </a:extLst>
          </p:cNvPr>
          <p:cNvSpPr/>
          <p:nvPr/>
        </p:nvSpPr>
        <p:spPr>
          <a:xfrm>
            <a:off x="516435" y="1503745"/>
            <a:ext cx="105236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</a:rPr>
              <a:t>im Regelfall: kein einzelner Wert</a:t>
            </a:r>
          </a:p>
          <a:p>
            <a:endParaRPr lang="de-AT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>
                <a:latin typeface="Calibri" panose="020F0502020204030204" pitchFamily="34" charset="0"/>
              </a:rPr>
              <a:t>sondern: </a:t>
            </a:r>
            <a:r>
              <a:rPr lang="de-AT" sz="2800" b="1" dirty="0">
                <a:latin typeface="Calibri" panose="020F0502020204030204" pitchFamily="34" charset="0"/>
              </a:rPr>
              <a:t>Zahlenbereich</a:t>
            </a:r>
            <a:r>
              <a:rPr lang="de-AT" sz="2800" dirty="0">
                <a:latin typeface="Calibri" panose="020F0502020204030204" pitchFamily="34" charset="0"/>
              </a:rPr>
              <a:t>, der in </a:t>
            </a:r>
            <a:r>
              <a:rPr lang="de-AT" sz="2800" b="1" dirty="0">
                <a:latin typeface="Calibri" panose="020F0502020204030204" pitchFamily="34" charset="0"/>
              </a:rPr>
              <a:t>Mengen- oder Intervallschreibweise</a:t>
            </a:r>
            <a:r>
              <a:rPr lang="de-AT" sz="2800" dirty="0">
                <a:latin typeface="Calibri" panose="020F0502020204030204" pitchFamily="34" charset="0"/>
              </a:rPr>
              <a:t> angegeben wird</a:t>
            </a:r>
            <a:endParaRPr lang="de-A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555DC51-1836-4D51-8816-7064A559DAAC}"/>
                  </a:ext>
                </a:extLst>
              </p:cNvPr>
              <p:cNvSpPr/>
              <p:nvPr/>
            </p:nvSpPr>
            <p:spPr>
              <a:xfrm>
                <a:off x="1243263" y="3929573"/>
                <a:ext cx="9705474" cy="2275751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4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WICHTIG</a:t>
                </a:r>
                <a:r>
                  <a:rPr lang="de-AT" sz="2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 Beachte immer die angegebene </a:t>
                </a:r>
                <a:r>
                  <a:rPr lang="de-AT" sz="2000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Grundmenge</a:t>
                </a:r>
                <a:r>
                  <a:rPr lang="de-AT" sz="2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!!! </a:t>
                </a:r>
                <a:r>
                  <a:rPr lang="de-AT" sz="2000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Grundmenge G legt die Menge jener Zahlen fest, die als mögliche Lösung für die Ungleichung erlaubt ist. </a:t>
                </a:r>
              </a:p>
              <a:p>
                <a:pPr>
                  <a:lnSpc>
                    <a:spcPct val="130000"/>
                  </a:lnSpc>
                  <a:spcAft>
                    <a:spcPts val="400"/>
                  </a:spcAft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30000"/>
                  </a:lnSpc>
                  <a:spcAft>
                    <a:spcPts val="4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Wenn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Ungleichung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Elemente der Grundmenge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besitzt, so ist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Lösungsmenge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stets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leere Menge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={ }.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555DC51-1836-4D51-8816-7064A559DA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263" y="3929573"/>
                <a:ext cx="9705474" cy="2275751"/>
              </a:xfrm>
              <a:prstGeom prst="rect">
                <a:avLst/>
              </a:prstGeom>
              <a:blipFill>
                <a:blip r:embed="rId4"/>
                <a:stretch>
                  <a:fillRect l="-312" r="-937" b="-3927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55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71680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Beachte die Grundmenge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47B920C-9D87-4EE8-85B6-C1F6CC8BF5DC}"/>
                  </a:ext>
                </a:extLst>
              </p:cNvPr>
              <p:cNvSpPr/>
              <p:nvPr/>
            </p:nvSpPr>
            <p:spPr>
              <a:xfrm>
                <a:off x="689809" y="2043716"/>
                <a:ext cx="10812379" cy="27705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𝐺</m:t>
                    </m:r>
                    <m:r>
                      <a:rPr lang="de-AT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ℕ</m:t>
                    </m:r>
                    <m:r>
                      <a:rPr lang="de-AT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:  </m:t>
                    </m:r>
                    <m:r>
                      <a:rPr lang="de-AT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&lt;5</m:t>
                    </m:r>
                  </m:oMath>
                </a14:m>
                <a:br>
                  <a:rPr lang="de-AT" sz="2800" i="1" dirty="0">
                    <a:latin typeface="Cambria Math" panose="020405030504060302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sz="2800" i="1" dirty="0">
                  <a:latin typeface="Cambria Math" panose="02040503050406030204" pitchFamily="18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𝐺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ℤ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:  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&lt;5</m:t>
                    </m:r>
                  </m:oMath>
                </a14:m>
                <a:endParaRPr lang="de-AT" sz="2800" i="1" dirty="0">
                  <a:latin typeface="Cambria Math" panose="02040503050406030204" pitchFamily="18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endParaRPr lang="de-AT" sz="2800" i="1" dirty="0">
                  <a:latin typeface="Cambria Math" panose="02040503050406030204" pitchFamily="18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𝐺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:  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&lt;5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47B920C-9D87-4EE8-85B6-C1F6CC8BF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09" y="2043716"/>
                <a:ext cx="10812379" cy="2770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818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71680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Bemerkung zur Grundmenge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66EEB7C-5A13-4098-B5B2-11B06233C4A2}"/>
              </a:ext>
            </a:extLst>
          </p:cNvPr>
          <p:cNvSpPr/>
          <p:nvPr/>
        </p:nvSpPr>
        <p:spPr>
          <a:xfrm>
            <a:off x="967470" y="1860262"/>
            <a:ext cx="10257058" cy="331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Ist die 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Grundmenge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aus den </a:t>
            </a: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natürlichen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oder </a:t>
            </a: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ganzen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Zahlen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so kann die Lösungsmenge im </a:t>
            </a: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aufzählenden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im </a:t>
            </a: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beschreibenden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Verfahren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angegeben werden.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</a:rPr>
              <a:t>Ist die 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</a:rPr>
              <a:t>Grundmenge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</a:rPr>
              <a:t> aus den </a:t>
            </a:r>
            <a:r>
              <a:rPr lang="de-AT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reellen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</a:rPr>
              <a:t> Zahlen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</a:rPr>
              <a:t>, so kann die Lösungsmenge im </a:t>
            </a:r>
            <a:r>
              <a:rPr lang="de-AT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beschreibenden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</a:rPr>
              <a:t> Verfahren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</a:rPr>
              <a:t> UND in der </a:t>
            </a:r>
            <a:r>
              <a:rPr lang="de-AT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Intervallschreibweise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</a:rPr>
              <a:t> angegeben werden.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84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43C91A6-6F03-4D52-A57E-79871E23720C}"/>
              </a:ext>
            </a:extLst>
          </p:cNvPr>
          <p:cNvSpPr/>
          <p:nvPr/>
        </p:nvSpPr>
        <p:spPr>
          <a:xfrm>
            <a:off x="529389" y="378124"/>
            <a:ext cx="10010274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die Lösungsmenge L in Mengenschreibweise (aufzählend und/oder beschreibend) und falls möglich in Intervallschreibweise an. Stelle sie graphisch am Zahlenstrahl dar.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18997D7-D5F4-48A1-8151-3FD6E7B7ADEE}"/>
                  </a:ext>
                </a:extLst>
              </p:cNvPr>
              <p:cNvSpPr/>
              <p:nvPr/>
            </p:nvSpPr>
            <p:spPr>
              <a:xfrm>
                <a:off x="9296502" y="1114479"/>
                <a:ext cx="12431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endParaRPr lang="de-AT" sz="28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18997D7-D5F4-48A1-8151-3FD6E7B7A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502" y="1114479"/>
                <a:ext cx="124316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E012901-9FF6-4D6E-BC4C-A11BA6D04F03}"/>
                  </a:ext>
                </a:extLst>
              </p:cNvPr>
              <p:cNvSpPr/>
              <p:nvPr/>
            </p:nvSpPr>
            <p:spPr>
              <a:xfrm>
                <a:off x="1132462" y="1376089"/>
                <a:ext cx="36215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+1&gt;3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E012901-9FF6-4D6E-BC4C-A11BA6D04F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462" y="1376089"/>
                <a:ext cx="3621569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3259450F-4210-4D01-9C99-423954393A7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8143" b="56533"/>
          <a:stretch/>
        </p:blipFill>
        <p:spPr>
          <a:xfrm>
            <a:off x="2008450" y="5369319"/>
            <a:ext cx="8175099" cy="105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9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43C91A6-6F03-4D52-A57E-79871E23720C}"/>
              </a:ext>
            </a:extLst>
          </p:cNvPr>
          <p:cNvSpPr/>
          <p:nvPr/>
        </p:nvSpPr>
        <p:spPr>
          <a:xfrm>
            <a:off x="529389" y="378124"/>
            <a:ext cx="10010274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die Lösungsmenge L in Mengenschreibweise (aufzählend und/oder beschreibend) und falls möglich in Intervallschreibweise an. Stelle sie graphisch am Zahlenstrahl dar.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18997D7-D5F4-48A1-8151-3FD6E7B7ADEE}"/>
                  </a:ext>
                </a:extLst>
              </p:cNvPr>
              <p:cNvSpPr/>
              <p:nvPr/>
            </p:nvSpPr>
            <p:spPr>
              <a:xfrm>
                <a:off x="9296502" y="1114479"/>
                <a:ext cx="11918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endParaRPr lang="de-AT" sz="28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18997D7-D5F4-48A1-8151-3FD6E7B7A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502" y="1114479"/>
                <a:ext cx="119186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2097E32-5D2A-472A-A031-F7C4C0771A9C}"/>
                  </a:ext>
                </a:extLst>
              </p:cNvPr>
              <p:cNvSpPr/>
              <p:nvPr/>
            </p:nvSpPr>
            <p:spPr>
              <a:xfrm>
                <a:off x="1408272" y="1406866"/>
                <a:ext cx="27457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≤2∙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2097E32-5D2A-472A-A031-F7C4C0771A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272" y="1406866"/>
                <a:ext cx="2745752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DBAAF23D-3740-4E44-A6DC-BEF0D159387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8143" b="56533"/>
          <a:stretch/>
        </p:blipFill>
        <p:spPr>
          <a:xfrm>
            <a:off x="2008450" y="5369319"/>
            <a:ext cx="8175099" cy="105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03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2441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Spezialfälle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9CE8DA7-981B-4321-B2AE-5559BA9081CC}"/>
                  </a:ext>
                </a:extLst>
              </p:cNvPr>
              <p:cNvSpPr/>
              <p:nvPr/>
            </p:nvSpPr>
            <p:spPr>
              <a:xfrm>
                <a:off x="309152" y="1275488"/>
                <a:ext cx="10937968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1: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Ungleichung ist – für alle möglichen Werte – immer falsch.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de-AT" sz="36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={ }</m:t>
                      </m:r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9CE8DA7-981B-4321-B2AE-5559BA9081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1275488"/>
                <a:ext cx="10937968" cy="1077218"/>
              </a:xfrm>
              <a:prstGeom prst="rect">
                <a:avLst/>
              </a:prstGeom>
              <a:blipFill>
                <a:blip r:embed="rId4"/>
                <a:stretch>
                  <a:fillRect l="-1171" t="-50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BD219E41-B9FD-4657-AC9E-91D94E5743C3}"/>
                  </a:ext>
                </a:extLst>
              </p:cNvPr>
              <p:cNvSpPr/>
              <p:nvPr/>
            </p:nvSpPr>
            <p:spPr>
              <a:xfrm>
                <a:off x="4843925" y="2787134"/>
                <a:ext cx="2504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+7&gt;3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+8 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BD219E41-B9FD-4657-AC9E-91D94E5743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925" y="2787134"/>
                <a:ext cx="250414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813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411</Words>
  <Application>Microsoft Office PowerPoint</Application>
  <PresentationFormat>Breitbild</PresentationFormat>
  <Paragraphs>51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Lineare Ungleichungen in einer Variablen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97</cp:revision>
  <dcterms:created xsi:type="dcterms:W3CDTF">2020-04-09T06:13:57Z</dcterms:created>
  <dcterms:modified xsi:type="dcterms:W3CDTF">2022-11-04T11:04:06Z</dcterms:modified>
</cp:coreProperties>
</file>