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95" r:id="rId3"/>
    <p:sldId id="313" r:id="rId4"/>
    <p:sldId id="314" r:id="rId5"/>
    <p:sldId id="310" r:id="rId6"/>
    <p:sldId id="311" r:id="rId7"/>
    <p:sldId id="315" r:id="rId8"/>
    <p:sldId id="316" r:id="rId9"/>
    <p:sldId id="301" r:id="rId10"/>
    <p:sldId id="317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2" autoAdjust="0"/>
    <p:restoredTop sz="94660"/>
  </p:normalViewPr>
  <p:slideViewPr>
    <p:cSldViewPr snapToGrid="0">
      <p:cViewPr varScale="1">
        <p:scale>
          <a:sx n="67" d="100"/>
          <a:sy n="67" d="100"/>
        </p:scale>
        <p:origin x="5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44350AF-A18E-4A0B-9F4A-02818E731D56}"/>
    <pc:docChg chg="addSld delSld modSld">
      <pc:chgData name="Tegischer Lukas" userId="f78daebb-0565-485c-bd0e-1cd035e796ff" providerId="ADAL" clId="{544350AF-A18E-4A0B-9F4A-02818E731D56}" dt="2021-02-26T08:33:59.745" v="1" actId="47"/>
      <pc:docMkLst>
        <pc:docMk/>
      </pc:docMkLst>
      <pc:sldChg chg="add del">
        <pc:chgData name="Tegischer Lukas" userId="f78daebb-0565-485c-bd0e-1cd035e796ff" providerId="ADAL" clId="{544350AF-A18E-4A0B-9F4A-02818E731D56}" dt="2021-02-26T08:33:59.745" v="1" actId="47"/>
        <pc:sldMkLst>
          <pc:docMk/>
          <pc:sldMk cId="2078679458" sldId="318"/>
        </pc:sldMkLst>
      </pc:sldChg>
      <pc:sldChg chg="add del">
        <pc:chgData name="Tegischer Lukas" userId="f78daebb-0565-485c-bd0e-1cd035e796ff" providerId="ADAL" clId="{544350AF-A18E-4A0B-9F4A-02818E731D56}" dt="2021-02-26T08:33:59.745" v="1" actId="47"/>
        <pc:sldMkLst>
          <pc:docMk/>
          <pc:sldMk cId="867824614" sldId="319"/>
        </pc:sldMkLst>
      </pc:sldChg>
      <pc:sldChg chg="add del">
        <pc:chgData name="Tegischer Lukas" userId="f78daebb-0565-485c-bd0e-1cd035e796ff" providerId="ADAL" clId="{544350AF-A18E-4A0B-9F4A-02818E731D56}" dt="2021-02-26T08:33:59.745" v="1" actId="47"/>
        <pc:sldMkLst>
          <pc:docMk/>
          <pc:sldMk cId="615966340" sldId="320"/>
        </pc:sldMkLst>
      </pc:sldChg>
      <pc:sldChg chg="add del">
        <pc:chgData name="Tegischer Lukas" userId="f78daebb-0565-485c-bd0e-1cd035e796ff" providerId="ADAL" clId="{544350AF-A18E-4A0B-9F4A-02818E731D56}" dt="2021-02-26T08:33:59.745" v="1" actId="47"/>
        <pc:sldMkLst>
          <pc:docMk/>
          <pc:sldMk cId="4133221439" sldId="321"/>
        </pc:sldMkLst>
      </pc:sldChg>
      <pc:sldChg chg="add del">
        <pc:chgData name="Tegischer Lukas" userId="f78daebb-0565-485c-bd0e-1cd035e796ff" providerId="ADAL" clId="{544350AF-A18E-4A0B-9F4A-02818E731D56}" dt="2021-02-26T08:33:59.745" v="1" actId="47"/>
        <pc:sldMkLst>
          <pc:docMk/>
          <pc:sldMk cId="3875464755" sldId="322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55C2F5B0-72A0-4818-B0A2-D7CB4F144B18}"/>
    <pc:docChg chg="custSel delSld modSld">
      <pc:chgData name="Tegischer Lukas" userId="f78daebb-0565-485c-bd0e-1cd035e796ff" providerId="ADAL" clId="{55C2F5B0-72A0-4818-B0A2-D7CB4F144B18}" dt="2022-11-04T11:11:23.596" v="10" actId="47"/>
      <pc:docMkLst>
        <pc:docMk/>
      </pc:docMkLst>
      <pc:sldChg chg="delSp mod">
        <pc:chgData name="Tegischer Lukas" userId="f78daebb-0565-485c-bd0e-1cd035e796ff" providerId="ADAL" clId="{55C2F5B0-72A0-4818-B0A2-D7CB4F144B18}" dt="2022-11-04T11:11:14.960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55C2F5B0-72A0-4818-B0A2-D7CB4F144B18}" dt="2022-11-04T11:11:14.96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55C2F5B0-72A0-4818-B0A2-D7CB4F144B18}" dt="2022-11-04T11:11:23.596" v="10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55C2F5B0-72A0-4818-B0A2-D7CB4F144B18}" dt="2022-11-04T11:11:15.847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55C2F5B0-72A0-4818-B0A2-D7CB4F144B18}" dt="2022-11-04T11:11:15.847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5C2F5B0-72A0-4818-B0A2-D7CB4F144B18}" dt="2022-11-04T11:11:21.174" v="8" actId="478"/>
        <pc:sldMkLst>
          <pc:docMk/>
          <pc:sldMk cId="3743061103" sldId="301"/>
        </pc:sldMkLst>
        <pc:picChg chg="del">
          <ac:chgData name="Tegischer Lukas" userId="f78daebb-0565-485c-bd0e-1cd035e796ff" providerId="ADAL" clId="{55C2F5B0-72A0-4818-B0A2-D7CB4F144B18}" dt="2022-11-04T11:11:21.174" v="8" actId="478"/>
          <ac:picMkLst>
            <pc:docMk/>
            <pc:sldMk cId="3743061103" sldId="30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5C2F5B0-72A0-4818-B0A2-D7CB4F144B18}" dt="2022-11-04T11:11:18.169" v="4" actId="478"/>
        <pc:sldMkLst>
          <pc:docMk/>
          <pc:sldMk cId="1937520943" sldId="310"/>
        </pc:sldMkLst>
        <pc:picChg chg="del">
          <ac:chgData name="Tegischer Lukas" userId="f78daebb-0565-485c-bd0e-1cd035e796ff" providerId="ADAL" clId="{55C2F5B0-72A0-4818-B0A2-D7CB4F144B18}" dt="2022-11-04T11:11:18.169" v="4" actId="478"/>
          <ac:picMkLst>
            <pc:docMk/>
            <pc:sldMk cId="1937520943" sldId="31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5C2F5B0-72A0-4818-B0A2-D7CB4F144B18}" dt="2022-11-04T11:11:18.808" v="5" actId="478"/>
        <pc:sldMkLst>
          <pc:docMk/>
          <pc:sldMk cId="966983952" sldId="311"/>
        </pc:sldMkLst>
        <pc:picChg chg="del">
          <ac:chgData name="Tegischer Lukas" userId="f78daebb-0565-485c-bd0e-1cd035e796ff" providerId="ADAL" clId="{55C2F5B0-72A0-4818-B0A2-D7CB4F144B18}" dt="2022-11-04T11:11:18.808" v="5" actId="478"/>
          <ac:picMkLst>
            <pc:docMk/>
            <pc:sldMk cId="966983952" sldId="31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5C2F5B0-72A0-4818-B0A2-D7CB4F144B18}" dt="2022-11-04T11:11:16.614" v="2" actId="478"/>
        <pc:sldMkLst>
          <pc:docMk/>
          <pc:sldMk cId="4128970348" sldId="313"/>
        </pc:sldMkLst>
        <pc:picChg chg="del">
          <ac:chgData name="Tegischer Lukas" userId="f78daebb-0565-485c-bd0e-1cd035e796ff" providerId="ADAL" clId="{55C2F5B0-72A0-4818-B0A2-D7CB4F144B18}" dt="2022-11-04T11:11:16.614" v="2" actId="478"/>
          <ac:picMkLst>
            <pc:docMk/>
            <pc:sldMk cId="4128970348" sldId="31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5C2F5B0-72A0-4818-B0A2-D7CB4F144B18}" dt="2022-11-04T11:11:17.351" v="3" actId="478"/>
        <pc:sldMkLst>
          <pc:docMk/>
          <pc:sldMk cId="1606982309" sldId="314"/>
        </pc:sldMkLst>
        <pc:picChg chg="del">
          <ac:chgData name="Tegischer Lukas" userId="f78daebb-0565-485c-bd0e-1cd035e796ff" providerId="ADAL" clId="{55C2F5B0-72A0-4818-B0A2-D7CB4F144B18}" dt="2022-11-04T11:11:17.351" v="3" actId="478"/>
          <ac:picMkLst>
            <pc:docMk/>
            <pc:sldMk cId="1606982309" sldId="31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5C2F5B0-72A0-4818-B0A2-D7CB4F144B18}" dt="2022-11-04T11:11:19.479" v="6" actId="478"/>
        <pc:sldMkLst>
          <pc:docMk/>
          <pc:sldMk cId="1962130826" sldId="315"/>
        </pc:sldMkLst>
        <pc:picChg chg="del">
          <ac:chgData name="Tegischer Lukas" userId="f78daebb-0565-485c-bd0e-1cd035e796ff" providerId="ADAL" clId="{55C2F5B0-72A0-4818-B0A2-D7CB4F144B18}" dt="2022-11-04T11:11:19.479" v="6" actId="478"/>
          <ac:picMkLst>
            <pc:docMk/>
            <pc:sldMk cId="1962130826" sldId="31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5C2F5B0-72A0-4818-B0A2-D7CB4F144B18}" dt="2022-11-04T11:11:20.338" v="7" actId="478"/>
        <pc:sldMkLst>
          <pc:docMk/>
          <pc:sldMk cId="2980158396" sldId="316"/>
        </pc:sldMkLst>
        <pc:picChg chg="del">
          <ac:chgData name="Tegischer Lukas" userId="f78daebb-0565-485c-bd0e-1cd035e796ff" providerId="ADAL" clId="{55C2F5B0-72A0-4818-B0A2-D7CB4F144B18}" dt="2022-11-04T11:11:20.338" v="7" actId="478"/>
          <ac:picMkLst>
            <pc:docMk/>
            <pc:sldMk cId="2980158396" sldId="31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5C2F5B0-72A0-4818-B0A2-D7CB4F144B18}" dt="2022-11-04T11:11:22.049" v="9" actId="478"/>
        <pc:sldMkLst>
          <pc:docMk/>
          <pc:sldMk cId="2022425013" sldId="317"/>
        </pc:sldMkLst>
        <pc:picChg chg="del">
          <ac:chgData name="Tegischer Lukas" userId="f78daebb-0565-485c-bd0e-1cd035e796ff" providerId="ADAL" clId="{55C2F5B0-72A0-4818-B0A2-D7CB4F144B18}" dt="2022-11-04T11:11:22.049" v="9" actId="478"/>
          <ac:picMkLst>
            <pc:docMk/>
            <pc:sldMk cId="2022425013" sldId="317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3018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6181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7452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8093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6850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3858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8654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107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Exponentielles Wachstum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inkl. Verdopplungszeit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6A99CED-602B-4859-AAC1-F96B1122B99A}"/>
                  </a:ext>
                </a:extLst>
              </p:cNvPr>
              <p:cNvSpPr/>
              <p:nvPr/>
            </p:nvSpPr>
            <p:spPr>
              <a:xfrm>
                <a:off x="356170" y="306065"/>
                <a:ext cx="10195390" cy="21651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3)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einer Probe waren zu Beginn 1000 Bakterien enthalten. Nach drei Minuten waren es bereits 2500 Bakterien.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588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lautet die Gleichung der Exponentialfunktion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wenn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Anzahl der Bakterien nach t Minuten angibt.</a:t>
                </a:r>
              </a:p>
              <a:p>
                <a:pPr marL="5588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Gib die Verdopplungszeit an.</a:t>
                </a:r>
              </a:p>
              <a:p>
                <a:pPr marL="5588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Nach wie vielen Minuten sind bereits 10 000 Bakterien vorhanden?</a:t>
                </a: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6A99CED-602B-4859-AAC1-F96B1122B9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70" y="306065"/>
                <a:ext cx="10195390" cy="2165145"/>
              </a:xfrm>
              <a:prstGeom prst="rect">
                <a:avLst/>
              </a:prstGeom>
              <a:blipFill>
                <a:blip r:embed="rId4"/>
                <a:stretch>
                  <a:fillRect l="-478" t="-1127" r="-478" b="-366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242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34748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Exponentielles Wachstum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31F8C13-EAAA-465D-919A-E3BF44C94790}"/>
                  </a:ext>
                </a:extLst>
              </p:cNvPr>
              <p:cNvSpPr/>
              <p:nvPr/>
            </p:nvSpPr>
            <p:spPr>
              <a:xfrm>
                <a:off x="1894839" y="4237153"/>
                <a:ext cx="8402320" cy="1262461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14:m>
                  <m:oMath xmlns:m="http://schemas.openxmlformats.org/officeDocument/2006/math"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gibt den Zeitpunkt an (in Jahren, Stunden, Sekunden, etc. – steht in der Angabe)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𝑵</m:t>
                        </m:r>
                      </m:e>
                      <m:sub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𝑵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Anfangswert (Anzahl bzw. Größe zum Zeitpunkt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"/>
                </a:pPr>
                <a14:m>
                  <m:oMath xmlns:m="http://schemas.openxmlformats.org/officeDocument/2006/math"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𝑵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Wert zum Zeitpunkt t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31F8C13-EAAA-465D-919A-E3BF44C947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839" y="4237153"/>
                <a:ext cx="8402320" cy="1262461"/>
              </a:xfrm>
              <a:prstGeom prst="rect">
                <a:avLst/>
              </a:prstGeom>
              <a:blipFill>
                <a:blip r:embed="rId4"/>
                <a:stretch>
                  <a:fillRect l="-506" t="-943" b="-471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8272A68-09C3-4EFC-8DF5-4B29FE0993EC}"/>
                  </a:ext>
                </a:extLst>
              </p:cNvPr>
              <p:cNvSpPr/>
              <p:nvPr/>
            </p:nvSpPr>
            <p:spPr>
              <a:xfrm>
                <a:off x="2062161" y="1183845"/>
                <a:ext cx="8067675" cy="73558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Größe wächst exponentiell, wenn sie in gleichen Zeitabständen </a:t>
                </a: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um denselben, konstanten Faktor </a:t>
                </a:r>
                <a14:m>
                  <m:oMath xmlns:m="http://schemas.openxmlformats.org/officeDocument/2006/math">
                    <m:r>
                      <a:rPr lang="de-AT" sz="2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de-AT" sz="2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2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wächst. </a:t>
                </a: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8272A68-09C3-4EFC-8DF5-4B29FE0993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2161" y="1183845"/>
                <a:ext cx="8067675" cy="735586"/>
              </a:xfrm>
              <a:prstGeom prst="rect">
                <a:avLst/>
              </a:prstGeom>
              <a:blipFill>
                <a:blip r:embed="rId5"/>
                <a:stretch>
                  <a:fillRect t="-3306" b="-140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2">
                <a:extLst>
                  <a:ext uri="{FF2B5EF4-FFF2-40B4-BE49-F238E27FC236}">
                    <a16:creationId xmlns:a16="http://schemas.microsoft.com/office/drawing/2014/main" id="{819FB8D5-6C8B-4E2D-8491-092E97A828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6787" y="2425303"/>
                <a:ext cx="4807268" cy="723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:   </m:t>
                      </m:r>
                      <m:r>
                        <a:rPr lang="de-AT" sz="280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&gt;1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𝝀</m:t>
                          </m:r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: 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𝝀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2">
                <a:extLst>
                  <a:ext uri="{FF2B5EF4-FFF2-40B4-BE49-F238E27FC236}">
                    <a16:creationId xmlns:a16="http://schemas.microsoft.com/office/drawing/2014/main" id="{819FB8D5-6C8B-4E2D-8491-092E97A82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6787" y="2425303"/>
                <a:ext cx="4807268" cy="723900"/>
              </a:xfrm>
              <a:prstGeom prst="rect">
                <a:avLst/>
              </a:prstGeom>
              <a:blipFill>
                <a:blip r:embed="rId6"/>
                <a:stretch>
                  <a:fillRect b="-4285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34613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Exponentielles Wachstum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151C437-5A0E-4949-9786-4D86B0CF7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9159" b="6528"/>
          <a:stretch/>
        </p:blipFill>
        <p:spPr bwMode="auto">
          <a:xfrm>
            <a:off x="3549967" y="1295716"/>
            <a:ext cx="7399024" cy="49933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2">
                <a:extLst>
                  <a:ext uri="{FF2B5EF4-FFF2-40B4-BE49-F238E27FC236}">
                    <a16:creationId xmlns:a16="http://schemas.microsoft.com/office/drawing/2014/main" id="{E4D1654F-CC69-40D1-9CD4-1EFD669360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5773" y="2858571"/>
                <a:ext cx="4807268" cy="1140857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:   </m:t>
                      </m:r>
                      <m:r>
                        <a:rPr lang="de-AT" sz="280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&gt;1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𝝀</m:t>
                          </m:r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: 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𝝀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2">
                <a:extLst>
                  <a:ext uri="{FF2B5EF4-FFF2-40B4-BE49-F238E27FC236}">
                    <a16:creationId xmlns:a16="http://schemas.microsoft.com/office/drawing/2014/main" id="{E4D1654F-CC69-40D1-9CD4-1EFD669360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773" y="2858571"/>
                <a:ext cx="4807268" cy="11408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97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54105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Unterschied: Lineares und Exponentielles Wachstum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151C437-5A0E-4949-9786-4D86B0CF7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9159" b="6528"/>
          <a:stretch/>
        </p:blipFill>
        <p:spPr bwMode="auto">
          <a:xfrm>
            <a:off x="6359877" y="2425213"/>
            <a:ext cx="5198431" cy="35082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63FA7C0-AD2E-4937-A486-22997982264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655" b="33673"/>
          <a:stretch/>
        </p:blipFill>
        <p:spPr bwMode="auto">
          <a:xfrm>
            <a:off x="848450" y="2514917"/>
            <a:ext cx="4857462" cy="3642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620E1B6-D5C4-4274-8D78-121540810B9E}"/>
                  </a:ext>
                </a:extLst>
              </p:cNvPr>
              <p:cNvSpPr/>
              <p:nvPr/>
            </p:nvSpPr>
            <p:spPr>
              <a:xfrm>
                <a:off x="1802066" y="1609380"/>
                <a:ext cx="295023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 Zeitschritt: </a:t>
                </a:r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𝒌</m:t>
                    </m:r>
                  </m:oMath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620E1B6-D5C4-4274-8D78-121540810B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066" y="1609380"/>
                <a:ext cx="2950231" cy="523220"/>
              </a:xfrm>
              <a:prstGeom prst="rect">
                <a:avLst/>
              </a:prstGeom>
              <a:blipFill>
                <a:blip r:embed="rId7"/>
                <a:stretch>
                  <a:fillRect l="-4339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9053391-3387-4461-9BC7-AC0376EF9A65}"/>
                  </a:ext>
                </a:extLst>
              </p:cNvPr>
              <p:cNvSpPr/>
              <p:nvPr/>
            </p:nvSpPr>
            <p:spPr>
              <a:xfrm>
                <a:off x="7528253" y="1609380"/>
                <a:ext cx="28616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 Zeitschritt: </a:t>
                </a:r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9053391-3387-4461-9BC7-AC0376EF9A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8253" y="1609380"/>
                <a:ext cx="2861681" cy="523220"/>
              </a:xfrm>
              <a:prstGeom prst="rect">
                <a:avLst/>
              </a:prstGeom>
              <a:blipFill>
                <a:blip r:embed="rId8"/>
                <a:stretch>
                  <a:fillRect l="-4478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698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4822" y="33505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Exponentielles Wachstum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B8095457-3A9E-4A72-AC5B-20E489FD05D8}"/>
                  </a:ext>
                </a:extLst>
              </p:cNvPr>
              <p:cNvSpPr/>
              <p:nvPr/>
            </p:nvSpPr>
            <p:spPr>
              <a:xfrm>
                <a:off x="865532" y="1084838"/>
                <a:ext cx="25049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𝐍</m:t>
                      </m:r>
                      <m:d>
                        <m:d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de-AT" sz="2800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AT" sz="2800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B8095457-3A9E-4A72-AC5B-20E489FD05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532" y="1084838"/>
                <a:ext cx="250498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E9E076D4-03FC-442C-BF8A-0A1FCEB13E96}"/>
                  </a:ext>
                </a:extLst>
              </p:cNvPr>
              <p:cNvSpPr/>
              <p:nvPr/>
            </p:nvSpPr>
            <p:spPr>
              <a:xfrm>
                <a:off x="865532" y="1660895"/>
                <a:ext cx="8892432" cy="13399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de-AT" b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AT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de-AT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de-AT" dirty="0"/>
                  <a:t> ist der Wachstumsfaktor und gibt an, mit welchem Faktor sich die Population pro Zeiteinheit verändert. Da die Population wächst, muss 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AT" i="1">
                        <a:latin typeface="Cambria Math" panose="02040503050406030204" pitchFamily="18" charset="0"/>
                      </a:rPr>
                      <m:t>b</m:t>
                    </m:r>
                    <m:r>
                      <a:rPr lang="de-AT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de-AT" dirty="0"/>
                  <a:t> sein.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u="sng" dirty="0"/>
                  <a:t>Beispiel</a:t>
                </a:r>
                <a:r>
                  <a:rPr lang="de-AT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AT" i="1">
                        <a:latin typeface="Cambria Math" panose="02040503050406030204" pitchFamily="18" charset="0"/>
                      </a:rPr>
                      <m:t>b</m:t>
                    </m:r>
                    <m:r>
                      <a:rPr lang="de-AT">
                        <a:latin typeface="Cambria Math" panose="02040503050406030204" pitchFamily="18" charset="0"/>
                      </a:rPr>
                      <m:t>=1,26</m:t>
                    </m:r>
                  </m:oMath>
                </a14:m>
                <a:r>
                  <a:rPr lang="de-AT" dirty="0"/>
                  <a:t> -&gt; Die Population wächst um den Faktor 1,26 -&gt; Die Population vergrößert sich pro Zeiteinheit um 26%.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E9E076D4-03FC-442C-BF8A-0A1FCEB13E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532" y="1660895"/>
                <a:ext cx="8892432" cy="1339919"/>
              </a:xfrm>
              <a:prstGeom prst="rect">
                <a:avLst/>
              </a:prstGeom>
              <a:blipFill>
                <a:blip r:embed="rId5"/>
                <a:stretch>
                  <a:fillRect l="-617" t="-2727" b="-54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67DF225E-72C0-4BE1-A1DA-6AD64225834D}"/>
                  </a:ext>
                </a:extLst>
              </p:cNvPr>
              <p:cNvSpPr/>
              <p:nvPr/>
            </p:nvSpPr>
            <p:spPr>
              <a:xfrm>
                <a:off x="865532" y="3468006"/>
                <a:ext cx="2634760" cy="543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𝐍</m:t>
                      </m:r>
                      <m:d>
                        <m:d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de-AT" sz="2800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AT" sz="2800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67DF225E-72C0-4BE1-A1DA-6AD6422583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532" y="3468006"/>
                <a:ext cx="2634760" cy="5434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815D615D-7627-4C76-ACEF-31EB037715F1}"/>
                  </a:ext>
                </a:extLst>
              </p:cNvPr>
              <p:cNvSpPr/>
              <p:nvPr/>
            </p:nvSpPr>
            <p:spPr>
              <a:xfrm>
                <a:off x="-154332" y="4275677"/>
                <a:ext cx="6096000" cy="159614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>
                          <a:latin typeface="Cambria Math" panose="02040503050406030204" pitchFamily="18" charset="0"/>
                        </a:rPr>
                        <m:t>𝝀</m:t>
                      </m:r>
                      <m:r>
                        <a:rPr lang="de-AT" sz="200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de-AT" sz="200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AT" sz="200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de-AT" sz="2000">
                          <a:latin typeface="Cambria Math" panose="02040503050406030204" pitchFamily="18" charset="0"/>
                        </a:rPr>
                        <m:t>𝑾𝒂𝒄𝒉𝒔𝒕𝒖𝒎𝒔𝒌𝒐𝒏𝒔𝒕𝒂𝒏𝒕𝒆</m:t>
                      </m:r>
                    </m:oMath>
                  </m:oMathPara>
                </a14:m>
                <a:endParaRPr lang="de-AT" sz="2000" dirty="0"/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8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800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</m:oMath>
                  </m:oMathPara>
                </a14:m>
                <a:endParaRPr lang="de-AT" sz="2400" dirty="0"/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de-AT" sz="280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8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de-AT" sz="280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815D615D-7627-4C76-ACEF-31EB037715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4332" y="4275677"/>
                <a:ext cx="6096000" cy="15961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752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0BB1230-3AFD-4C0C-993C-0A15B551E873}"/>
                  </a:ext>
                </a:extLst>
              </p:cNvPr>
              <p:cNvSpPr/>
              <p:nvPr/>
            </p:nvSpPr>
            <p:spPr>
              <a:xfrm>
                <a:off x="365760" y="392570"/>
                <a:ext cx="10149840" cy="1582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Größe einer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Bakterienpopulation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nach t Stunden kann mithilfe der Funktion 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de-AT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1,17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angegeben werden.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Bestimme, um wie viel Prozent sich die Population pro Stunde vergrößert. </a:t>
                </a: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Um wie viel Prozent hat sich die Bakterienpopulation nach vier Stunden vergrößert?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=1000.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Nach welcher Zeit sind 1 000 000 Bakterien vorhanden?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0BB1230-3AFD-4C0C-993C-0A15B551E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392570"/>
                <a:ext cx="10149840" cy="1582549"/>
              </a:xfrm>
              <a:prstGeom prst="rect">
                <a:avLst/>
              </a:prstGeom>
              <a:blipFill>
                <a:blip r:embed="rId4"/>
                <a:stretch>
                  <a:fillRect l="-480" t="-1923" b="-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98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4822" y="27341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Verdopplungszeit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5E71488-96F1-4E7E-9663-F420B5B9B44C}"/>
                  </a:ext>
                </a:extLst>
              </p:cNvPr>
              <p:cNvSpPr/>
              <p:nvPr/>
            </p:nvSpPr>
            <p:spPr>
              <a:xfrm>
                <a:off x="633309" y="1067180"/>
                <a:ext cx="9928261" cy="10843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12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Verdoppelungszeit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𝜏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die Zeit, in der sich eine </a:t>
                </a: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Größe verdoppelt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Insbesondere gilt:</a:t>
                </a:r>
              </a:p>
              <a:p>
                <a:pPr algn="ctr">
                  <a:lnSpc>
                    <a:spcPct val="107000"/>
                  </a:lnSpc>
                  <a:spcBef>
                    <a:spcPts val="300"/>
                  </a:spcBef>
                  <a:spcAft>
                    <a:spcPts val="12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𝝉</m:t>
                          </m:r>
                        </m:e>
                      </m:d>
                      <m:r>
                        <a:rPr lang="de-AT" sz="2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de-AT" sz="2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AT" sz="20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Verdoppelungszeit wird berechnet, indem man für 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1" i="1">
                        <a:solidFill>
                          <a:srgbClr val="ED7D3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de-AT" sz="2000" b="1">
                        <a:solidFill>
                          <a:srgbClr val="ED7D3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de-AT" sz="2000" b="1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solidFill>
                              <a:srgbClr val="ED7D3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𝑵</m:t>
                        </m:r>
                      </m:e>
                      <m:sub>
                        <m:r>
                          <a:rPr lang="de-AT" sz="2000" b="1" i="1">
                            <a:solidFill>
                              <a:srgbClr val="ED7D3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  <m:r>
                      <a:rPr lang="de-AT" sz="2000">
                        <a:solidFill>
                          <a:srgbClr val="ED7D3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einsetzt: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5E71488-96F1-4E7E-9663-F420B5B9B4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09" y="1067180"/>
                <a:ext cx="9928261" cy="1084399"/>
              </a:xfrm>
              <a:prstGeom prst="rect">
                <a:avLst/>
              </a:prstGeom>
              <a:blipFill>
                <a:blip r:embed="rId4"/>
                <a:stretch>
                  <a:fillRect t="-2247" b="-89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A7A604-EBFB-4CEE-BD61-E893C00820FF}"/>
                  </a:ext>
                </a:extLst>
              </p:cNvPr>
              <p:cNvSpPr/>
              <p:nvPr/>
            </p:nvSpPr>
            <p:spPr>
              <a:xfrm>
                <a:off x="1350324" y="2360572"/>
                <a:ext cx="21572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A7A604-EBFB-4CEE-BD61-E893C00820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324" y="2360572"/>
                <a:ext cx="2157257" cy="461665"/>
              </a:xfrm>
              <a:prstGeom prst="rect">
                <a:avLst/>
              </a:prstGeom>
              <a:blipFill>
                <a:blip r:embed="rId5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762BF58-6CE9-4C1C-BBF9-01D92154923D}"/>
                  </a:ext>
                </a:extLst>
              </p:cNvPr>
              <p:cNvSpPr/>
              <p:nvPr/>
            </p:nvSpPr>
            <p:spPr>
              <a:xfrm>
                <a:off x="7312232" y="2343260"/>
                <a:ext cx="2288127" cy="478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762BF58-6CE9-4C1C-BBF9-01D9215492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2232" y="2343260"/>
                <a:ext cx="2288127" cy="4789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213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4822" y="27341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Verdopplungszeit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5E71488-96F1-4E7E-9663-F420B5B9B44C}"/>
                  </a:ext>
                </a:extLst>
              </p:cNvPr>
              <p:cNvSpPr/>
              <p:nvPr/>
            </p:nvSpPr>
            <p:spPr>
              <a:xfrm>
                <a:off x="633309" y="1067180"/>
                <a:ext cx="9928261" cy="405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12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Verdoppelungszeit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𝜏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die Zeit, in der sich eine </a:t>
                </a: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Größe verdoppelt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5E71488-96F1-4E7E-9663-F420B5B9B4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09" y="1067180"/>
                <a:ext cx="9928261" cy="405176"/>
              </a:xfrm>
              <a:prstGeom prst="rect">
                <a:avLst/>
              </a:prstGeom>
              <a:blipFill>
                <a:blip r:embed="rId4"/>
                <a:stretch>
                  <a:fillRect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A7A604-EBFB-4CEE-BD61-E893C00820FF}"/>
                  </a:ext>
                </a:extLst>
              </p:cNvPr>
              <p:cNvSpPr/>
              <p:nvPr/>
            </p:nvSpPr>
            <p:spPr>
              <a:xfrm>
                <a:off x="867438" y="3429000"/>
                <a:ext cx="83875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3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AT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8A7A604-EBFB-4CEE-BD61-E893C00820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438" y="3429000"/>
                <a:ext cx="83875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1762BF58-6CE9-4C1C-BBF9-01D92154923D}"/>
              </a:ext>
            </a:extLst>
          </p:cNvPr>
          <p:cNvSpPr/>
          <p:nvPr/>
        </p:nvSpPr>
        <p:spPr>
          <a:xfrm>
            <a:off x="3583774" y="2096530"/>
            <a:ext cx="5024452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de-AT" u="sng" dirty="0">
                <a:solidFill>
                  <a:schemeClr val="tx1"/>
                </a:solidFill>
                <a:highlight>
                  <a:srgbClr val="FFFF00"/>
                </a:highlight>
              </a:rPr>
              <a:t>Beispiel</a:t>
            </a:r>
            <a:r>
              <a:rPr lang="de-AT" dirty="0">
                <a:solidFill>
                  <a:schemeClr val="tx1"/>
                </a:solidFill>
                <a:highlight>
                  <a:srgbClr val="FFFF00"/>
                </a:highlight>
              </a:rPr>
              <a:t>: Die Verdopplungszeit beträgt 5 Tage.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A82F28AA-5377-4BE1-BD7B-E3F0AACB8636}"/>
                  </a:ext>
                </a:extLst>
              </p:cNvPr>
              <p:cNvSpPr/>
              <p:nvPr/>
            </p:nvSpPr>
            <p:spPr>
              <a:xfrm>
                <a:off x="2653347" y="3428997"/>
                <a:ext cx="142866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2∙</m:t>
                      </m:r>
                      <m:sSub>
                        <m:sSubPr>
                          <m:ctrlPr>
                            <a:rPr lang="de-AT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3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AT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A82F28AA-5377-4BE1-BD7B-E3F0AACB86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347" y="3428997"/>
                <a:ext cx="142866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8AFE51A9-98BD-49F0-853A-C82D7BE242B4}"/>
                  </a:ext>
                </a:extLst>
              </p:cNvPr>
              <p:cNvSpPr/>
              <p:nvPr/>
            </p:nvSpPr>
            <p:spPr>
              <a:xfrm>
                <a:off x="5291210" y="3428997"/>
                <a:ext cx="142866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4∙</m:t>
                      </m:r>
                      <m:sSub>
                        <m:sSubPr>
                          <m:ctrlPr>
                            <a:rPr lang="de-AT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3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AT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8AFE51A9-98BD-49F0-853A-C82D7BE242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210" y="3428997"/>
                <a:ext cx="142866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232A5A8E-D94C-4DC6-878E-E63DB151E0B6}"/>
                  </a:ext>
                </a:extLst>
              </p:cNvPr>
              <p:cNvSpPr/>
              <p:nvPr/>
            </p:nvSpPr>
            <p:spPr>
              <a:xfrm>
                <a:off x="7929073" y="3428997"/>
                <a:ext cx="142866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8∙</m:t>
                      </m:r>
                      <m:sSub>
                        <m:sSubPr>
                          <m:ctrlPr>
                            <a:rPr lang="de-AT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3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AT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232A5A8E-D94C-4DC6-878E-E63DB151E0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073" y="3428997"/>
                <a:ext cx="1428660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259D6895-A5B7-4312-9FD4-5B352F0364D1}"/>
                  </a:ext>
                </a:extLst>
              </p:cNvPr>
              <p:cNvSpPr/>
              <p:nvPr/>
            </p:nvSpPr>
            <p:spPr>
              <a:xfrm>
                <a:off x="10119952" y="3428997"/>
                <a:ext cx="168353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16∙</m:t>
                      </m:r>
                      <m:sSub>
                        <m:sSubPr>
                          <m:ctrlPr>
                            <a:rPr lang="de-AT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3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AT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259D6895-A5B7-4312-9FD4-5B352F0364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9952" y="3428997"/>
                <a:ext cx="1683538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15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FCC7FB7A-A0EB-4FF3-8AAB-A5B1B6BB38E9}"/>
                  </a:ext>
                </a:extLst>
              </p:cNvPr>
              <p:cNvSpPr/>
              <p:nvPr/>
            </p:nvSpPr>
            <p:spPr>
              <a:xfrm>
                <a:off x="458912" y="351576"/>
                <a:ext cx="10133743" cy="12647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2)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Verdoppelungszeit eines exponentiellen Wachstumsprozesses der Form 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beträgt 9 Tage (t gibt die Tage an).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Berechne den Wachstumsfaktor b.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Bestimme die Zeit, wie lange es dauert, bis das 8-fache des Anfangswertes vorhanden ist.</a:t>
                </a: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FCC7FB7A-A0EB-4FF3-8AAB-A5B1B6BB38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12" y="351576"/>
                <a:ext cx="10133743" cy="1264705"/>
              </a:xfrm>
              <a:prstGeom prst="rect">
                <a:avLst/>
              </a:prstGeom>
              <a:blipFill>
                <a:blip r:embed="rId4"/>
                <a:stretch>
                  <a:fillRect l="-481" t="-2899" r="-120" b="-72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06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490</Words>
  <Application>Microsoft Office PowerPoint</Application>
  <PresentationFormat>Breitbild</PresentationFormat>
  <Paragraphs>57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Exponentielles Wachstum inkl. Verdopplungszeit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91</cp:revision>
  <dcterms:created xsi:type="dcterms:W3CDTF">2020-04-09T06:13:57Z</dcterms:created>
  <dcterms:modified xsi:type="dcterms:W3CDTF">2022-11-04T11:11:24Z</dcterms:modified>
</cp:coreProperties>
</file>