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39" r:id="rId3"/>
    <p:sldId id="340" r:id="rId4"/>
    <p:sldId id="346" r:id="rId5"/>
    <p:sldId id="345" r:id="rId6"/>
    <p:sldId id="347" r:id="rId7"/>
    <p:sldId id="34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7779F5B9-2FD6-424B-9554-9D44FCFA7628}"/>
    <pc:docChg chg="custSel delSld modSld">
      <pc:chgData name="Tegischer Lukas" userId="f78daebb-0565-485c-bd0e-1cd035e796ff" providerId="ADAL" clId="{7779F5B9-2FD6-424B-9554-9D44FCFA7628}" dt="2022-11-04T11:15:56.626" v="5" actId="47"/>
      <pc:docMkLst>
        <pc:docMk/>
      </pc:docMkLst>
      <pc:sldChg chg="delSp mod">
        <pc:chgData name="Tegischer Lukas" userId="f78daebb-0565-485c-bd0e-1cd035e796ff" providerId="ADAL" clId="{7779F5B9-2FD6-424B-9554-9D44FCFA7628}" dt="2022-11-04T11:15:49.85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779F5B9-2FD6-424B-9554-9D44FCFA7628}" dt="2022-11-04T11:15:49.85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779F5B9-2FD6-424B-9554-9D44FCFA7628}" dt="2022-11-04T11:15:56.626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779F5B9-2FD6-424B-9554-9D44FCFA7628}" dt="2022-11-04T11:15:50.543" v="1" actId="478"/>
        <pc:sldMkLst>
          <pc:docMk/>
          <pc:sldMk cId="4121298962" sldId="339"/>
        </pc:sldMkLst>
        <pc:picChg chg="del">
          <ac:chgData name="Tegischer Lukas" userId="f78daebb-0565-485c-bd0e-1cd035e796ff" providerId="ADAL" clId="{7779F5B9-2FD6-424B-9554-9D44FCFA7628}" dt="2022-11-04T11:15:50.543" v="1" actId="478"/>
          <ac:picMkLst>
            <pc:docMk/>
            <pc:sldMk cId="4121298962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779F5B9-2FD6-424B-9554-9D44FCFA7628}" dt="2022-11-04T11:15:51.610" v="2" actId="478"/>
        <pc:sldMkLst>
          <pc:docMk/>
          <pc:sldMk cId="427262542" sldId="340"/>
        </pc:sldMkLst>
        <pc:picChg chg="del">
          <ac:chgData name="Tegischer Lukas" userId="f78daebb-0565-485c-bd0e-1cd035e796ff" providerId="ADAL" clId="{7779F5B9-2FD6-424B-9554-9D44FCFA7628}" dt="2022-11-04T11:15:51.610" v="2" actId="478"/>
          <ac:picMkLst>
            <pc:docMk/>
            <pc:sldMk cId="427262542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779F5B9-2FD6-424B-9554-9D44FCFA7628}" dt="2022-11-04T11:15:52.282" v="3" actId="478"/>
        <pc:sldMkLst>
          <pc:docMk/>
          <pc:sldMk cId="3031295997" sldId="346"/>
        </pc:sldMkLst>
        <pc:picChg chg="del">
          <ac:chgData name="Tegischer Lukas" userId="f78daebb-0565-485c-bd0e-1cd035e796ff" providerId="ADAL" clId="{7779F5B9-2FD6-424B-9554-9D44FCFA7628}" dt="2022-11-04T11:15:52.282" v="3" actId="478"/>
          <ac:picMkLst>
            <pc:docMk/>
            <pc:sldMk cId="3031295997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779F5B9-2FD6-424B-9554-9D44FCFA7628}" dt="2022-11-04T11:15:54.121" v="4" actId="478"/>
        <pc:sldMkLst>
          <pc:docMk/>
          <pc:sldMk cId="1014860217" sldId="347"/>
        </pc:sldMkLst>
        <pc:picChg chg="del">
          <ac:chgData name="Tegischer Lukas" userId="f78daebb-0565-485c-bd0e-1cd035e796ff" providerId="ADAL" clId="{7779F5B9-2FD6-424B-9554-9D44FCFA7628}" dt="2022-11-04T11:15:54.121" v="4" actId="478"/>
          <ac:picMkLst>
            <pc:docMk/>
            <pc:sldMk cId="1014860217" sldId="34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8987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645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844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018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Vektoren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³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6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Das Kreuzprodukt (=Vektorprodukt)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259526"/>
                <a:ext cx="115736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Problematik: Normalvektoren im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259526"/>
                <a:ext cx="11573693" cy="523220"/>
              </a:xfrm>
              <a:prstGeom prst="rect">
                <a:avLst/>
              </a:prstGeom>
              <a:blipFill>
                <a:blip r:embed="rId3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93C4E71-B4C2-47E1-AF9D-60E2E5002F73}"/>
                  </a:ext>
                </a:extLst>
              </p:cNvPr>
              <p:cNvSpPr txBox="1"/>
              <p:nvPr/>
            </p:nvSpPr>
            <p:spPr>
              <a:xfrm>
                <a:off x="1170940" y="894081"/>
                <a:ext cx="9418320" cy="56523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alle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Normalvektoren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 einem Vektor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parallel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zueinander (d.h. sie haben alle die gleiche Richtung, die Orientierung kann jedoch verschieden sein).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 Vektoren im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jedoch nicht in einer Ebene liegen, sondern im Raum, haben die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Normalvektoren von einem Vektor nicht die gleiche Richtung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gibt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 viele Normalvektoren mit verschiedenen Richtungen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(nicht parallel!)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93C4E71-B4C2-47E1-AF9D-60E2E5002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940" y="894081"/>
                <a:ext cx="9418320" cy="5652381"/>
              </a:xfrm>
              <a:prstGeom prst="rect">
                <a:avLst/>
              </a:prstGeom>
              <a:blipFill>
                <a:blip r:embed="rId5"/>
                <a:stretch>
                  <a:fillRect t="-539" b="-7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B0D0F7C0-E8CD-48AA-AF26-814B8D3A283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00" b="21076"/>
          <a:stretch/>
        </p:blipFill>
        <p:spPr bwMode="auto">
          <a:xfrm>
            <a:off x="4203893" y="1674494"/>
            <a:ext cx="3784213" cy="36635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212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8572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Das Kreuzprodukt (=Vektorprodukt)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711393B-F2EE-4A9F-A2A6-BBACF1658000}"/>
                  </a:ext>
                </a:extLst>
              </p:cNvPr>
              <p:cNvSpPr txBox="1"/>
              <p:nvPr/>
            </p:nvSpPr>
            <p:spPr>
              <a:xfrm>
                <a:off x="885825" y="1251886"/>
                <a:ext cx="10629900" cy="17618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einem einzigen Vektor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es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 viele Normalvektoren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verschiedenen Richtungen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Sucht man jedoch einen </a:t>
                </a: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Normalvektor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 </a:t>
                </a: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(nicht parallelen) </a:t>
                </a: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Vektoren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gibt es </a:t>
                </a:r>
                <a:r>
                  <a:rPr lang="de-AT" sz="18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nur eine passende normale Richtung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Alle Vektoren, die zu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normal sind, sind zueinander parallel und unterscheiden sich nur durch ihr Länge und Orientierung.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B711393B-F2EE-4A9F-A2A6-BBACF16580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25" y="1251886"/>
                <a:ext cx="10629900" cy="1761829"/>
              </a:xfrm>
              <a:prstGeom prst="rect">
                <a:avLst/>
              </a:prstGeom>
              <a:blipFill>
                <a:blip r:embed="rId4"/>
                <a:stretch>
                  <a:fillRect l="-459" t="-1038" r="-860" b="-276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AB679D27-E81D-47E2-B9F4-0A39131E50D3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9" t="5248" r="2998" b="21552"/>
          <a:stretch/>
        </p:blipFill>
        <p:spPr bwMode="auto">
          <a:xfrm>
            <a:off x="1124267" y="3192736"/>
            <a:ext cx="3295015" cy="3383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50B1550-59CE-43DF-9827-FFCB7D4E871D}"/>
                  </a:ext>
                </a:extLst>
              </p:cNvPr>
              <p:cNvSpPr txBox="1"/>
              <p:nvPr/>
            </p:nvSpPr>
            <p:spPr>
              <a:xfrm>
                <a:off x="4181475" y="3192736"/>
                <a:ext cx="7934325" cy="8256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Vektoren des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dann ist ihr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Kreuzprodukt:</a:t>
                </a:r>
                <a:endParaRPr lang="de-AT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50B1550-59CE-43DF-9827-FFCB7D4E87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75" y="3192736"/>
                <a:ext cx="7934325" cy="825675"/>
              </a:xfrm>
              <a:prstGeom prst="rect">
                <a:avLst/>
              </a:prstGeom>
              <a:blipFill>
                <a:blip r:embed="rId6"/>
                <a:stretch>
                  <a:fillRect l="-6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17FF85E9-651D-4F1A-A29E-8C165E0E1AAC}"/>
                  </a:ext>
                </a:extLst>
              </p:cNvPr>
              <p:cNvSpPr txBox="1"/>
              <p:nvPr/>
            </p:nvSpPr>
            <p:spPr>
              <a:xfrm>
                <a:off x="4800920" y="4679808"/>
                <a:ext cx="6096000" cy="9075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⃑"/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20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20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17FF85E9-651D-4F1A-A29E-8C165E0E1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920" y="4679808"/>
                <a:ext cx="6096000" cy="9075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6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8572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Eigenschaften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35D6E8D-9CE5-4D31-9991-454146403F8E}"/>
                  </a:ext>
                </a:extLst>
              </p:cNvPr>
              <p:cNvSpPr txBox="1"/>
              <p:nvPr/>
            </p:nvSpPr>
            <p:spPr>
              <a:xfrm>
                <a:off x="2085973" y="1072864"/>
                <a:ext cx="8020050" cy="41030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Das Ergebnis des Kreuzproduktes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ein Vektor, der auf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AT" sz="1800" b="0" i="0" smtClean="0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und</m:t>
                    </m:r>
                    <m:r>
                      <a:rPr lang="de-AT" sz="18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 steht.</a:t>
                </a:r>
                <a:endParaRPr lang="de-AT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135D6E8D-9CE5-4D31-9991-454146403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973" y="1072864"/>
                <a:ext cx="8020050" cy="410305"/>
              </a:xfrm>
              <a:prstGeom prst="rect">
                <a:avLst/>
              </a:prstGeom>
              <a:blipFill>
                <a:blip r:embed="rId4"/>
                <a:stretch>
                  <a:fillRect l="-228" r="-228" b="-238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Grafik 18">
            <a:extLst>
              <a:ext uri="{FF2B5EF4-FFF2-40B4-BE49-F238E27FC236}">
                <a16:creationId xmlns:a16="http://schemas.microsoft.com/office/drawing/2014/main" id="{5BB89A77-5CE1-49A8-91D3-96BE13640E95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9" t="5248" r="2998" b="21552"/>
          <a:stretch/>
        </p:blipFill>
        <p:spPr bwMode="auto">
          <a:xfrm>
            <a:off x="848042" y="2401856"/>
            <a:ext cx="3295015" cy="3383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A88A23CA-609E-4997-B751-70F21F9749F3}"/>
                  </a:ext>
                </a:extLst>
              </p:cNvPr>
              <p:cNvSpPr txBox="1"/>
              <p:nvPr/>
            </p:nvSpPr>
            <p:spPr>
              <a:xfrm>
                <a:off x="6577332" y="1989916"/>
                <a:ext cx="2943225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de-AT" sz="1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1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1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AT" sz="1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A88A23CA-609E-4997-B751-70F21F974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332" y="1989916"/>
                <a:ext cx="2943225" cy="8238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759A7E0F-B2B6-4575-8E53-E9498D2B253C}"/>
                  </a:ext>
                </a:extLst>
              </p:cNvPr>
              <p:cNvSpPr txBox="1"/>
              <p:nvPr/>
            </p:nvSpPr>
            <p:spPr>
              <a:xfrm>
                <a:off x="4391023" y="3753570"/>
                <a:ext cx="2943225" cy="1230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de-AT" sz="28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de-AT" sz="280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759A7E0F-B2B6-4575-8E53-E9498D2B25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023" y="3753570"/>
                <a:ext cx="2943225" cy="12302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3A05D369-CEC0-4C23-A7D7-AC687C06B6AF}"/>
              </a:ext>
            </a:extLst>
          </p:cNvPr>
          <p:cNvCxnSpPr>
            <a:cxnSpLocks/>
          </p:cNvCxnSpPr>
          <p:nvPr/>
        </p:nvCxnSpPr>
        <p:spPr>
          <a:xfrm>
            <a:off x="4581525" y="3988721"/>
            <a:ext cx="21050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6BC46A6D-C7A7-4A75-A66F-E67FC03F2CE6}"/>
              </a:ext>
            </a:extLst>
          </p:cNvPr>
          <p:cNvCxnSpPr>
            <a:cxnSpLocks/>
          </p:cNvCxnSpPr>
          <p:nvPr/>
        </p:nvCxnSpPr>
        <p:spPr>
          <a:xfrm>
            <a:off x="5314950" y="4484021"/>
            <a:ext cx="847725" cy="2754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330E106B-FE93-403F-B124-8CE8DF944658}"/>
              </a:ext>
            </a:extLst>
          </p:cNvPr>
          <p:cNvCxnSpPr>
            <a:cxnSpLocks/>
          </p:cNvCxnSpPr>
          <p:nvPr/>
        </p:nvCxnSpPr>
        <p:spPr>
          <a:xfrm flipV="1">
            <a:off x="5314950" y="4484021"/>
            <a:ext cx="847725" cy="3296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AB519487-B97D-4665-BBAA-DDAE7EFA9E9F}"/>
              </a:ext>
            </a:extLst>
          </p:cNvPr>
          <p:cNvCxnSpPr>
            <a:cxnSpLocks/>
          </p:cNvCxnSpPr>
          <p:nvPr/>
        </p:nvCxnSpPr>
        <p:spPr>
          <a:xfrm>
            <a:off x="4581525" y="4410024"/>
            <a:ext cx="21050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40237B2E-969B-4C88-85D6-863CBDB30625}"/>
              </a:ext>
            </a:extLst>
          </p:cNvPr>
          <p:cNvCxnSpPr>
            <a:cxnSpLocks/>
          </p:cNvCxnSpPr>
          <p:nvPr/>
        </p:nvCxnSpPr>
        <p:spPr>
          <a:xfrm flipV="1">
            <a:off x="5314950" y="4056171"/>
            <a:ext cx="971547" cy="775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CEA9C99C-EB3F-40F8-A8E2-07B0AA1C3E09}"/>
              </a:ext>
            </a:extLst>
          </p:cNvPr>
          <p:cNvCxnSpPr>
            <a:cxnSpLocks/>
          </p:cNvCxnSpPr>
          <p:nvPr/>
        </p:nvCxnSpPr>
        <p:spPr>
          <a:xfrm>
            <a:off x="5314949" y="4022447"/>
            <a:ext cx="847726" cy="7202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F4D2CC22-EF78-4863-B4D2-2FCB132D8594}"/>
              </a:ext>
            </a:extLst>
          </p:cNvPr>
          <p:cNvCxnSpPr>
            <a:cxnSpLocks/>
          </p:cNvCxnSpPr>
          <p:nvPr/>
        </p:nvCxnSpPr>
        <p:spPr>
          <a:xfrm>
            <a:off x="4581525" y="4810157"/>
            <a:ext cx="210502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EB4EFA83-25FD-4BF6-B41A-9BB05EB65B86}"/>
              </a:ext>
            </a:extLst>
          </p:cNvPr>
          <p:cNvCxnSpPr>
            <a:cxnSpLocks/>
          </p:cNvCxnSpPr>
          <p:nvPr/>
        </p:nvCxnSpPr>
        <p:spPr>
          <a:xfrm flipV="1">
            <a:off x="5310184" y="4009892"/>
            <a:ext cx="852491" cy="42146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639F40F1-E5A7-44BA-BA2F-250430CF3660}"/>
              </a:ext>
            </a:extLst>
          </p:cNvPr>
          <p:cNvCxnSpPr>
            <a:cxnSpLocks/>
          </p:cNvCxnSpPr>
          <p:nvPr/>
        </p:nvCxnSpPr>
        <p:spPr>
          <a:xfrm>
            <a:off x="5388765" y="3988711"/>
            <a:ext cx="773910" cy="4167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29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928F4CC-6A5C-41B8-9556-F48E5DE6308E}"/>
                  </a:ext>
                </a:extLst>
              </p:cNvPr>
              <p:cNvSpPr txBox="1"/>
              <p:nvPr/>
            </p:nvSpPr>
            <p:spPr>
              <a:xfrm>
                <a:off x="428625" y="368175"/>
                <a:ext cx="6096000" cy="4415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 einen Vektor an, der zu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normal ist.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928F4CC-6A5C-41B8-9556-F48E5DE630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368175"/>
                <a:ext cx="6096000" cy="441596"/>
              </a:xfrm>
              <a:prstGeom prst="rect">
                <a:avLst/>
              </a:prstGeom>
              <a:blipFill>
                <a:blip r:embed="rId2"/>
                <a:stretch>
                  <a:fillRect l="-1000" b="-232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26D5D14-1031-4751-A6FD-40E6EAFF25AE}"/>
                  </a:ext>
                </a:extLst>
              </p:cNvPr>
              <p:cNvSpPr txBox="1"/>
              <p:nvPr/>
            </p:nvSpPr>
            <p:spPr>
              <a:xfrm>
                <a:off x="1190623" y="2105745"/>
                <a:ext cx="2943225" cy="12661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AT" sz="28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AT" sz="2800" b="0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i="1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de-AT" sz="2800" b="0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b="0" i="1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AT" sz="2800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b="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800" b="0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126D5D14-1031-4751-A6FD-40E6EAFF2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23" y="2105745"/>
                <a:ext cx="2943225" cy="12661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123856D-99C5-4855-BABC-1799CEB499CA}"/>
              </a:ext>
            </a:extLst>
          </p:cNvPr>
          <p:cNvCxnSpPr>
            <a:cxnSpLocks/>
          </p:cNvCxnSpPr>
          <p:nvPr/>
        </p:nvCxnSpPr>
        <p:spPr>
          <a:xfrm>
            <a:off x="1381125" y="2340896"/>
            <a:ext cx="21050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74890108-F5BA-4B4A-A34D-A5A047D58553}"/>
              </a:ext>
            </a:extLst>
          </p:cNvPr>
          <p:cNvCxnSpPr>
            <a:cxnSpLocks/>
          </p:cNvCxnSpPr>
          <p:nvPr/>
        </p:nvCxnSpPr>
        <p:spPr>
          <a:xfrm>
            <a:off x="2114550" y="2836196"/>
            <a:ext cx="847725" cy="2754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7FA71145-F705-44A1-87F6-412968F5FE35}"/>
              </a:ext>
            </a:extLst>
          </p:cNvPr>
          <p:cNvCxnSpPr>
            <a:cxnSpLocks/>
          </p:cNvCxnSpPr>
          <p:nvPr/>
        </p:nvCxnSpPr>
        <p:spPr>
          <a:xfrm flipV="1">
            <a:off x="2114550" y="2836196"/>
            <a:ext cx="847725" cy="3296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F34974AC-CFAE-4E27-BA70-27B5FF0AAF90}"/>
              </a:ext>
            </a:extLst>
          </p:cNvPr>
          <p:cNvCxnSpPr>
            <a:cxnSpLocks/>
          </p:cNvCxnSpPr>
          <p:nvPr/>
        </p:nvCxnSpPr>
        <p:spPr>
          <a:xfrm>
            <a:off x="1381125" y="2762199"/>
            <a:ext cx="21050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85FEEFD-6A24-4170-9918-699E30830367}"/>
              </a:ext>
            </a:extLst>
          </p:cNvPr>
          <p:cNvCxnSpPr>
            <a:cxnSpLocks/>
          </p:cNvCxnSpPr>
          <p:nvPr/>
        </p:nvCxnSpPr>
        <p:spPr>
          <a:xfrm flipV="1">
            <a:off x="2114550" y="2408346"/>
            <a:ext cx="971547" cy="7751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6B64346-9B3E-4F7F-AAFF-51191A4F5790}"/>
              </a:ext>
            </a:extLst>
          </p:cNvPr>
          <p:cNvCxnSpPr>
            <a:cxnSpLocks/>
          </p:cNvCxnSpPr>
          <p:nvPr/>
        </p:nvCxnSpPr>
        <p:spPr>
          <a:xfrm>
            <a:off x="2114549" y="2374622"/>
            <a:ext cx="847726" cy="7202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DB67DDD1-15B6-44A9-AB21-27FC4F6F6162}"/>
              </a:ext>
            </a:extLst>
          </p:cNvPr>
          <p:cNvCxnSpPr>
            <a:cxnSpLocks/>
          </p:cNvCxnSpPr>
          <p:nvPr/>
        </p:nvCxnSpPr>
        <p:spPr>
          <a:xfrm>
            <a:off x="1381125" y="3162332"/>
            <a:ext cx="2105025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5C8E948-1B02-4A19-BC5A-6D051C4908F6}"/>
              </a:ext>
            </a:extLst>
          </p:cNvPr>
          <p:cNvCxnSpPr>
            <a:cxnSpLocks/>
          </p:cNvCxnSpPr>
          <p:nvPr/>
        </p:nvCxnSpPr>
        <p:spPr>
          <a:xfrm flipV="1">
            <a:off x="2109784" y="2362067"/>
            <a:ext cx="852491" cy="42146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64B5FED5-087C-4717-8246-5EBC24AAFB87}"/>
              </a:ext>
            </a:extLst>
          </p:cNvPr>
          <p:cNvCxnSpPr>
            <a:cxnSpLocks/>
          </p:cNvCxnSpPr>
          <p:nvPr/>
        </p:nvCxnSpPr>
        <p:spPr>
          <a:xfrm>
            <a:off x="2188365" y="2340886"/>
            <a:ext cx="773910" cy="4167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A945121-7DFC-4E66-94D5-3AA17801C2EE}"/>
                  </a:ext>
                </a:extLst>
              </p:cNvPr>
              <p:cNvSpPr txBox="1"/>
              <p:nvPr/>
            </p:nvSpPr>
            <p:spPr>
              <a:xfrm>
                <a:off x="1381125" y="969490"/>
                <a:ext cx="6096000" cy="846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AA945121-7DFC-4E66-94D5-3AA17801C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5" y="969490"/>
                <a:ext cx="6096000" cy="846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441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8572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Weitere Eigenschaften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097F44B-7904-4F57-8051-59930D09B5F4}"/>
              </a:ext>
            </a:extLst>
          </p:cNvPr>
          <p:cNvSpPr txBox="1"/>
          <p:nvPr/>
        </p:nvSpPr>
        <p:spPr>
          <a:xfrm>
            <a:off x="1535905" y="1158589"/>
            <a:ext cx="9120185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Betrag des Vektorproduktes ist genauso groß wie die Fläche des Parallelogramms, das von den Ausgangsvektoren aufgespannt wird.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04F8234F-3719-4FE1-82E6-EAEFABB55CE2}"/>
                  </a:ext>
                </a:extLst>
              </p:cNvPr>
              <p:cNvSpPr txBox="1"/>
              <p:nvPr/>
            </p:nvSpPr>
            <p:spPr>
              <a:xfrm>
                <a:off x="3047997" y="2128841"/>
                <a:ext cx="6096000" cy="5507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Parallelogramm</m:t>
                          </m:r>
                        </m:sub>
                      </m:sSub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⃑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04F8234F-3719-4FE1-82E6-EAEFABB55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2128841"/>
                <a:ext cx="6096000" cy="550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DB7D2933-886F-4A2D-B139-6256520ED26C}"/>
                  </a:ext>
                </a:extLst>
              </p:cNvPr>
              <p:cNvSpPr txBox="1"/>
              <p:nvPr/>
            </p:nvSpPr>
            <p:spPr>
              <a:xfrm>
                <a:off x="2238371" y="3483107"/>
                <a:ext cx="7715251" cy="68730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Für den Flächeninhalt A eines von den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aufgestellten Dreiecks </a:t>
                </a: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(=halbes Parallelogramm) gilt:</a:t>
                </a:r>
                <a:endParaRPr lang="de-AT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DB7D2933-886F-4A2D-B139-6256520ED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371" y="3483107"/>
                <a:ext cx="7715251" cy="687304"/>
              </a:xfrm>
              <a:prstGeom prst="rect">
                <a:avLst/>
              </a:prstGeom>
              <a:blipFill>
                <a:blip r:embed="rId5"/>
                <a:stretch>
                  <a:fillRect b="-132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1371FF74-8276-450D-B9A4-ADA4289F4F88}"/>
                  </a:ext>
                </a:extLst>
              </p:cNvPr>
              <p:cNvSpPr txBox="1"/>
              <p:nvPr/>
            </p:nvSpPr>
            <p:spPr>
              <a:xfrm>
                <a:off x="3047997" y="4531477"/>
                <a:ext cx="6096000" cy="6685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𝐷𝑟𝑒𝑖𝑒𝑐𝑘</m:t>
                          </m:r>
                        </m:sub>
                      </m:sSub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acc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⃑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1371FF74-8276-450D-B9A4-ADA4289F4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4531477"/>
                <a:ext cx="6096000" cy="6685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4860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7B812274-531C-47E2-8212-23B5EF601FF9}"/>
                  </a:ext>
                </a:extLst>
              </p:cNvPr>
              <p:cNvSpPr txBox="1"/>
              <p:nvPr/>
            </p:nvSpPr>
            <p:spPr>
              <a:xfrm>
                <a:off x="400049" y="424237"/>
                <a:ext cx="11172825" cy="7030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mit Hilfe des Vektorprodukts den Flächeninhalt eines (1) Parallelogramms, (2) Dreiecks, das von den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aufgespannt wird.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7B812274-531C-47E2-8212-23B5EF601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49" y="424237"/>
                <a:ext cx="11172825" cy="703013"/>
              </a:xfrm>
              <a:prstGeom prst="rect">
                <a:avLst/>
              </a:prstGeom>
              <a:blipFill>
                <a:blip r:embed="rId2"/>
                <a:stretch>
                  <a:fillRect l="-491" t="-4348" b="-139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DD57EC02-4964-471C-9D2F-D776709190A9}"/>
                  </a:ext>
                </a:extLst>
              </p:cNvPr>
              <p:cNvSpPr txBox="1"/>
              <p:nvPr/>
            </p:nvSpPr>
            <p:spPr>
              <a:xfrm>
                <a:off x="3048000" y="1127250"/>
                <a:ext cx="6096000" cy="848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DD57EC02-4964-471C-9D2F-D77670919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127250"/>
                <a:ext cx="6096000" cy="8487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409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329</Words>
  <Application>Microsoft Office PowerPoint</Application>
  <PresentationFormat>Breitbild</PresentationFormat>
  <Paragraphs>38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Vektoren im R³ Das Kreuzprodukt (=Vektorprodukt)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104</cp:revision>
  <dcterms:created xsi:type="dcterms:W3CDTF">2020-04-09T06:13:57Z</dcterms:created>
  <dcterms:modified xsi:type="dcterms:W3CDTF">2022-11-04T11:15:57Z</dcterms:modified>
</cp:coreProperties>
</file>