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95" r:id="rId3"/>
    <p:sldId id="278" r:id="rId4"/>
    <p:sldId id="300" r:id="rId5"/>
    <p:sldId id="301" r:id="rId6"/>
    <p:sldId id="302" r:id="rId7"/>
    <p:sldId id="30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7EB34214-5C42-4DD1-88B3-ACCBE116DB78}"/>
    <pc:docChg chg="custSel delSld modSld">
      <pc:chgData name="Tegischer Lukas" userId="f78daebb-0565-485c-bd0e-1cd035e796ff" providerId="ADAL" clId="{7EB34214-5C42-4DD1-88B3-ACCBE116DB78}" dt="2022-11-04T08:10:35.635" v="7" actId="47"/>
      <pc:docMkLst>
        <pc:docMk/>
      </pc:docMkLst>
      <pc:sldChg chg="delSp mod">
        <pc:chgData name="Tegischer Lukas" userId="f78daebb-0565-485c-bd0e-1cd035e796ff" providerId="ADAL" clId="{7EB34214-5C42-4DD1-88B3-ACCBE116DB78}" dt="2022-11-04T08:10:27.672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7EB34214-5C42-4DD1-88B3-ACCBE116DB78}" dt="2022-11-04T08:10:27.67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7EB34214-5C42-4DD1-88B3-ACCBE116DB78}" dt="2022-11-04T08:10:30.601" v="2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7EB34214-5C42-4DD1-88B3-ACCBE116DB78}" dt="2022-11-04T08:10:30.601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7EB34214-5C42-4DD1-88B3-ACCBE116DB78}" dt="2022-11-04T08:10:35.635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7EB34214-5C42-4DD1-88B3-ACCBE116DB78}" dt="2022-11-04T08:10:29.501" v="1" actId="478"/>
        <pc:sldMkLst>
          <pc:docMk/>
          <pc:sldMk cId="442268101" sldId="295"/>
        </pc:sldMkLst>
        <pc:picChg chg="del">
          <ac:chgData name="Tegischer Lukas" userId="f78daebb-0565-485c-bd0e-1cd035e796ff" providerId="ADAL" clId="{7EB34214-5C42-4DD1-88B3-ACCBE116DB78}" dt="2022-11-04T08:10:29.501" v="1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EB34214-5C42-4DD1-88B3-ACCBE116DB78}" dt="2022-11-04T08:10:31.541" v="3" actId="478"/>
        <pc:sldMkLst>
          <pc:docMk/>
          <pc:sldMk cId="265588257" sldId="300"/>
        </pc:sldMkLst>
        <pc:picChg chg="del">
          <ac:chgData name="Tegischer Lukas" userId="f78daebb-0565-485c-bd0e-1cd035e796ff" providerId="ADAL" clId="{7EB34214-5C42-4DD1-88B3-ACCBE116DB78}" dt="2022-11-04T08:10:31.541" v="3" actId="478"/>
          <ac:picMkLst>
            <pc:docMk/>
            <pc:sldMk cId="265588257" sldId="30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EB34214-5C42-4DD1-88B3-ACCBE116DB78}" dt="2022-11-04T08:10:32.300" v="4" actId="478"/>
        <pc:sldMkLst>
          <pc:docMk/>
          <pc:sldMk cId="650354890" sldId="301"/>
        </pc:sldMkLst>
        <pc:picChg chg="del">
          <ac:chgData name="Tegischer Lukas" userId="f78daebb-0565-485c-bd0e-1cd035e796ff" providerId="ADAL" clId="{7EB34214-5C42-4DD1-88B3-ACCBE116DB78}" dt="2022-11-04T08:10:32.300" v="4" actId="478"/>
          <ac:picMkLst>
            <pc:docMk/>
            <pc:sldMk cId="650354890" sldId="30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EB34214-5C42-4DD1-88B3-ACCBE116DB78}" dt="2022-11-04T08:10:32.959" v="5" actId="478"/>
        <pc:sldMkLst>
          <pc:docMk/>
          <pc:sldMk cId="2903403308" sldId="302"/>
        </pc:sldMkLst>
        <pc:picChg chg="del">
          <ac:chgData name="Tegischer Lukas" userId="f78daebb-0565-485c-bd0e-1cd035e796ff" providerId="ADAL" clId="{7EB34214-5C42-4DD1-88B3-ACCBE116DB78}" dt="2022-11-04T08:10:32.959" v="5" actId="478"/>
          <ac:picMkLst>
            <pc:docMk/>
            <pc:sldMk cId="2903403308" sldId="30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EB34214-5C42-4DD1-88B3-ACCBE116DB78}" dt="2022-11-04T08:10:33.822" v="6" actId="478"/>
        <pc:sldMkLst>
          <pc:docMk/>
          <pc:sldMk cId="405294585" sldId="303"/>
        </pc:sldMkLst>
        <pc:picChg chg="del">
          <ac:chgData name="Tegischer Lukas" userId="f78daebb-0565-485c-bd0e-1cd035e796ff" providerId="ADAL" clId="{7EB34214-5C42-4DD1-88B3-ACCBE116DB78}" dt="2022-11-04T08:10:33.822" v="6" actId="478"/>
          <ac:picMkLst>
            <pc:docMk/>
            <pc:sldMk cId="405294585" sldId="303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4350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4093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8894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9050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hyperlink" Target="http://snvbrwvobs2.snv.at/matura.wiki/index.php/Koordinatensystem" TargetMode="Externa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Darstellung einer Funktion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4" y="1631015"/>
            <a:ext cx="115736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6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einer Funktion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7A68337A-7744-40D5-ADAA-7E56CEF4E27B}"/>
              </a:ext>
            </a:extLst>
          </p:cNvPr>
          <p:cNvSpPr/>
          <p:nvPr/>
        </p:nvSpPr>
        <p:spPr>
          <a:xfrm>
            <a:off x="1219200" y="2527154"/>
            <a:ext cx="9753600" cy="2096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Funktion ist eine </a:t>
            </a:r>
            <a:r>
              <a:rPr lang="de-AT" sz="2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eindeutige Zuordnung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die jedem Wert aus der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Definitionsmenge D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(Argumente)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genau einen Wert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aus der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Wertemenge W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(Funktionswerte) zuordnet.</a:t>
            </a:r>
          </a:p>
          <a:p>
            <a:pPr algn="ctr">
              <a:lnSpc>
                <a:spcPct val="107000"/>
              </a:lnSpc>
              <a:spcAft>
                <a:spcPts val="1000"/>
              </a:spcAft>
            </a:pPr>
            <a:endParaRPr lang="de-AT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2800" dirty="0">
                <a:highlight>
                  <a:srgbClr val="FFFF00"/>
                </a:highlight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Funktion ist eine eindeutige Zuordnung.</a:t>
            </a:r>
            <a:endParaRPr lang="de-AT" sz="28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Mengendiagramm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D2127104-2372-4612-9A0B-561AF3602CAE}"/>
              </a:ext>
            </a:extLst>
          </p:cNvPr>
          <p:cNvSpPr/>
          <p:nvPr/>
        </p:nvSpPr>
        <p:spPr>
          <a:xfrm>
            <a:off x="557211" y="1255914"/>
            <a:ext cx="11077575" cy="73635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Elemente der </a:t>
            </a:r>
            <a:r>
              <a:rPr lang="de-AT" sz="20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Definitionsmenge</a:t>
            </a: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werden durch die Funktion mit Elementen der </a:t>
            </a:r>
            <a:r>
              <a:rPr lang="de-AT" sz="20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Wertemenge</a:t>
            </a: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verbunden. </a:t>
            </a:r>
            <a:r>
              <a:rPr lang="de-AT" sz="20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Jedes Element der Definitionsmenge muss genau ein Element der Wertemenge erhalten</a:t>
            </a: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sz="2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BA8C44CB-4F27-43FB-A90C-8C065124C064}"/>
              </a:ext>
            </a:extLst>
          </p:cNvPr>
          <p:cNvSpPr txBox="1"/>
          <p:nvPr/>
        </p:nvSpPr>
        <p:spPr>
          <a:xfrm>
            <a:off x="4088878" y="2171700"/>
            <a:ext cx="4014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u="sng" dirty="0"/>
              <a:t>Beispiel</a:t>
            </a:r>
            <a:r>
              <a:rPr lang="de-AT" dirty="0"/>
              <a:t>: Lieblingsfarbe der Burschen</a:t>
            </a: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3FCBD219-3498-47D6-8B8B-C7C6607AE8AF}"/>
              </a:ext>
            </a:extLst>
          </p:cNvPr>
          <p:cNvSpPr/>
          <p:nvPr/>
        </p:nvSpPr>
        <p:spPr>
          <a:xfrm>
            <a:off x="2903576" y="2893596"/>
            <a:ext cx="2588447" cy="3064042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>
              <a:solidFill>
                <a:srgbClr val="00B050"/>
              </a:solidFill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02272E9F-4654-406B-A737-ADD0D490E572}"/>
              </a:ext>
            </a:extLst>
          </p:cNvPr>
          <p:cNvSpPr/>
          <p:nvPr/>
        </p:nvSpPr>
        <p:spPr>
          <a:xfrm>
            <a:off x="7401560" y="3024822"/>
            <a:ext cx="2263324" cy="2932816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9DB895F8-37E8-4286-B5DE-1909B881554A}"/>
              </a:ext>
            </a:extLst>
          </p:cNvPr>
          <p:cNvSpPr txBox="1"/>
          <p:nvPr/>
        </p:nvSpPr>
        <p:spPr>
          <a:xfrm>
            <a:off x="3849845" y="3004990"/>
            <a:ext cx="33663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B1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4AB2AF73-68DB-4AB6-9713-8CF8B37A1A27}"/>
              </a:ext>
            </a:extLst>
          </p:cNvPr>
          <p:cNvSpPr txBox="1"/>
          <p:nvPr/>
        </p:nvSpPr>
        <p:spPr>
          <a:xfrm>
            <a:off x="3365113" y="3374322"/>
            <a:ext cx="33663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B2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D2B8B8C9-D3B6-4455-9B3C-AF816453755E}"/>
              </a:ext>
            </a:extLst>
          </p:cNvPr>
          <p:cNvSpPr txBox="1"/>
          <p:nvPr/>
        </p:nvSpPr>
        <p:spPr>
          <a:xfrm>
            <a:off x="4213178" y="3743654"/>
            <a:ext cx="33663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B3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426A5CCD-CF2D-4335-BA4B-5C2A2D2DE308}"/>
              </a:ext>
            </a:extLst>
          </p:cNvPr>
          <p:cNvSpPr txBox="1"/>
          <p:nvPr/>
        </p:nvSpPr>
        <p:spPr>
          <a:xfrm>
            <a:off x="3487121" y="4240951"/>
            <a:ext cx="33663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B4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673FE20B-DC4C-47E8-90B2-D1C4E1A7F176}"/>
              </a:ext>
            </a:extLst>
          </p:cNvPr>
          <p:cNvSpPr txBox="1"/>
          <p:nvPr/>
        </p:nvSpPr>
        <p:spPr>
          <a:xfrm>
            <a:off x="4287199" y="4521002"/>
            <a:ext cx="33663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B5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62223403-AE16-4647-8070-56C35D350C45}"/>
              </a:ext>
            </a:extLst>
          </p:cNvPr>
          <p:cNvSpPr txBox="1"/>
          <p:nvPr/>
        </p:nvSpPr>
        <p:spPr>
          <a:xfrm>
            <a:off x="3487121" y="4922914"/>
            <a:ext cx="33663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B6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B5271A7D-F284-4A14-81C5-7890D90CBD54}"/>
              </a:ext>
            </a:extLst>
          </p:cNvPr>
          <p:cNvSpPr txBox="1"/>
          <p:nvPr/>
        </p:nvSpPr>
        <p:spPr>
          <a:xfrm>
            <a:off x="4015805" y="5371060"/>
            <a:ext cx="33663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B7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A40C61B1-62D1-4133-B8E9-128991562879}"/>
              </a:ext>
            </a:extLst>
          </p:cNvPr>
          <p:cNvSpPr txBox="1"/>
          <p:nvPr/>
        </p:nvSpPr>
        <p:spPr>
          <a:xfrm>
            <a:off x="8196115" y="3189656"/>
            <a:ext cx="407163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rot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84F243DD-1B3E-4B8B-A796-4CB6AD39D78F}"/>
              </a:ext>
            </a:extLst>
          </p:cNvPr>
          <p:cNvSpPr txBox="1"/>
          <p:nvPr/>
        </p:nvSpPr>
        <p:spPr>
          <a:xfrm>
            <a:off x="8196115" y="3716207"/>
            <a:ext cx="59311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blau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C338042C-049D-49FE-9B38-9FFA33011509}"/>
              </a:ext>
            </a:extLst>
          </p:cNvPr>
          <p:cNvSpPr txBox="1"/>
          <p:nvPr/>
        </p:nvSpPr>
        <p:spPr>
          <a:xfrm>
            <a:off x="8196115" y="4240951"/>
            <a:ext cx="61074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grün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8CEB15E6-F28F-468E-B623-A3B6B78DA8F2}"/>
              </a:ext>
            </a:extLst>
          </p:cNvPr>
          <p:cNvSpPr txBox="1"/>
          <p:nvPr/>
        </p:nvSpPr>
        <p:spPr>
          <a:xfrm>
            <a:off x="8203586" y="4733203"/>
            <a:ext cx="58509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gelb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18208449-8360-4A64-9227-74FA0BE144CF}"/>
              </a:ext>
            </a:extLst>
          </p:cNvPr>
          <p:cNvSpPr txBox="1"/>
          <p:nvPr/>
        </p:nvSpPr>
        <p:spPr>
          <a:xfrm>
            <a:off x="8203586" y="5225455"/>
            <a:ext cx="93775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orange</a:t>
            </a:r>
          </a:p>
        </p:txBody>
      </p: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A2D1AB3C-4F8A-4011-99DD-DF0C2398E076}"/>
              </a:ext>
            </a:extLst>
          </p:cNvPr>
          <p:cNvCxnSpPr>
            <a:cxnSpLocks/>
          </p:cNvCxnSpPr>
          <p:nvPr/>
        </p:nvCxnSpPr>
        <p:spPr>
          <a:xfrm>
            <a:off x="4213178" y="3189656"/>
            <a:ext cx="3952949" cy="1235961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Gerade Verbindung mit Pfeil 51">
            <a:extLst>
              <a:ext uri="{FF2B5EF4-FFF2-40B4-BE49-F238E27FC236}">
                <a16:creationId xmlns:a16="http://schemas.microsoft.com/office/drawing/2014/main" id="{582B5F60-0404-4F55-8BA6-6B14CACA01E1}"/>
              </a:ext>
            </a:extLst>
          </p:cNvPr>
          <p:cNvCxnSpPr>
            <a:cxnSpLocks/>
          </p:cNvCxnSpPr>
          <p:nvPr/>
        </p:nvCxnSpPr>
        <p:spPr>
          <a:xfrm>
            <a:off x="3761600" y="3506062"/>
            <a:ext cx="4341518" cy="1864998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Gerade Verbindung mit Pfeil 52">
            <a:extLst>
              <a:ext uri="{FF2B5EF4-FFF2-40B4-BE49-F238E27FC236}">
                <a16:creationId xmlns:a16="http://schemas.microsoft.com/office/drawing/2014/main" id="{0E267244-B4B0-4237-8C4A-EBC19140AF64}"/>
              </a:ext>
            </a:extLst>
          </p:cNvPr>
          <p:cNvCxnSpPr>
            <a:cxnSpLocks/>
          </p:cNvCxnSpPr>
          <p:nvPr/>
        </p:nvCxnSpPr>
        <p:spPr>
          <a:xfrm flipV="1">
            <a:off x="4534311" y="3875394"/>
            <a:ext cx="3631816" cy="50519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Gerade Verbindung mit Pfeil 53">
            <a:extLst>
              <a:ext uri="{FF2B5EF4-FFF2-40B4-BE49-F238E27FC236}">
                <a16:creationId xmlns:a16="http://schemas.microsoft.com/office/drawing/2014/main" id="{4A1118AE-4952-4034-8DD0-4400FD840FD6}"/>
              </a:ext>
            </a:extLst>
          </p:cNvPr>
          <p:cNvCxnSpPr>
            <a:cxnSpLocks/>
          </p:cNvCxnSpPr>
          <p:nvPr/>
        </p:nvCxnSpPr>
        <p:spPr>
          <a:xfrm flipV="1">
            <a:off x="3849845" y="3442856"/>
            <a:ext cx="4316282" cy="989043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Gerade Verbindung mit Pfeil 54">
            <a:extLst>
              <a:ext uri="{FF2B5EF4-FFF2-40B4-BE49-F238E27FC236}">
                <a16:creationId xmlns:a16="http://schemas.microsoft.com/office/drawing/2014/main" id="{BDE6140F-3A07-48C5-B724-2BD8B068CAF4}"/>
              </a:ext>
            </a:extLst>
          </p:cNvPr>
          <p:cNvCxnSpPr>
            <a:cxnSpLocks/>
          </p:cNvCxnSpPr>
          <p:nvPr/>
        </p:nvCxnSpPr>
        <p:spPr>
          <a:xfrm flipV="1">
            <a:off x="4660348" y="3998838"/>
            <a:ext cx="3505779" cy="72929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D1340928-FDEA-40B7-A4A6-A95EDCDE721C}"/>
              </a:ext>
            </a:extLst>
          </p:cNvPr>
          <p:cNvCxnSpPr>
            <a:cxnSpLocks/>
          </p:cNvCxnSpPr>
          <p:nvPr/>
        </p:nvCxnSpPr>
        <p:spPr>
          <a:xfrm flipV="1">
            <a:off x="3807220" y="4953540"/>
            <a:ext cx="4295898" cy="12151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Gerade Verbindung mit Pfeil 56">
            <a:extLst>
              <a:ext uri="{FF2B5EF4-FFF2-40B4-BE49-F238E27FC236}">
                <a16:creationId xmlns:a16="http://schemas.microsoft.com/office/drawing/2014/main" id="{3B3A36BE-EBFD-4F98-910B-FC8F762A8634}"/>
              </a:ext>
            </a:extLst>
          </p:cNvPr>
          <p:cNvCxnSpPr>
            <a:cxnSpLocks/>
          </p:cNvCxnSpPr>
          <p:nvPr/>
        </p:nvCxnSpPr>
        <p:spPr>
          <a:xfrm flipV="1">
            <a:off x="4367868" y="5466513"/>
            <a:ext cx="3798259" cy="104406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AA23C14E-6D14-41BE-8FEF-E8A9EC601CFA}"/>
              </a:ext>
            </a:extLst>
          </p:cNvPr>
          <p:cNvSpPr txBox="1"/>
          <p:nvPr/>
        </p:nvSpPr>
        <p:spPr>
          <a:xfrm>
            <a:off x="122669" y="4079433"/>
            <a:ext cx="269016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2400" b="1" dirty="0"/>
              <a:t>Definitionsmenge</a:t>
            </a:r>
            <a:endParaRPr lang="de-AT" b="1" dirty="0"/>
          </a:p>
          <a:p>
            <a:pPr algn="ctr"/>
            <a:r>
              <a:rPr lang="de-AT" dirty="0"/>
              <a:t>Burschen 1-7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02252092-ABE1-4E2C-A615-9B4E00487044}"/>
              </a:ext>
            </a:extLst>
          </p:cNvPr>
          <p:cNvSpPr txBox="1"/>
          <p:nvPr/>
        </p:nvSpPr>
        <p:spPr>
          <a:xfrm>
            <a:off x="9843379" y="4079433"/>
            <a:ext cx="200971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2400" b="1" dirty="0"/>
              <a:t>Wertemenge</a:t>
            </a:r>
            <a:endParaRPr lang="de-AT" b="1" dirty="0"/>
          </a:p>
          <a:p>
            <a:pPr algn="ctr"/>
            <a:r>
              <a:rPr lang="de-AT" dirty="0"/>
              <a:t>Lieblingsfarbe</a:t>
            </a:r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Wertetabelle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F586FAD8-FCEC-4029-B1B8-FDC12351AF2A}"/>
              </a:ext>
            </a:extLst>
          </p:cNvPr>
          <p:cNvSpPr/>
          <p:nvPr/>
        </p:nvSpPr>
        <p:spPr>
          <a:xfrm>
            <a:off x="414732" y="1114337"/>
            <a:ext cx="11573693" cy="1478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Hilfe einer Wertetabelle können Punkte einer Funktion ermittelt werden. Damit kann der </a:t>
            </a:r>
            <a:r>
              <a:rPr lang="de-AT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Funktionsgraph gezeichnet 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werden.</a:t>
            </a:r>
            <a:endParaRPr lang="de-A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de-AT" sz="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A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der ersten Spalte stehen </a:t>
            </a:r>
            <a:r>
              <a:rPr lang="de-AT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x-Werte (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 der Definitionsmenge</a:t>
            </a:r>
            <a:r>
              <a:rPr lang="de-AT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der zweiten die </a:t>
            </a:r>
            <a:r>
              <a:rPr lang="de-AT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y-Werte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(=Funktionswerte). Die Funktionswerte erhält man, indem man den </a:t>
            </a:r>
            <a:r>
              <a:rPr lang="de-AT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entsprechenden x-Wert einsetzt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endParaRPr lang="de-AT" sz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AT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Einheiten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Größen sollten </a:t>
            </a:r>
            <a:r>
              <a:rPr lang="de-AT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gegebenfalls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angegeben sein. (bei anwendungsorientierten Aufgaben)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elle 3">
                <a:extLst>
                  <a:ext uri="{FF2B5EF4-FFF2-40B4-BE49-F238E27FC236}">
                    <a16:creationId xmlns:a16="http://schemas.microsoft.com/office/drawing/2014/main" id="{2107D60D-0465-45B2-8644-30E6723C3CC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4358808"/>
                  </p:ext>
                </p:extLst>
              </p:nvPr>
            </p:nvGraphicFramePr>
            <p:xfrm>
              <a:off x="1144905" y="2695546"/>
              <a:ext cx="2731770" cy="380387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98170">
                      <a:extLst>
                        <a:ext uri="{9D8B030D-6E8A-4147-A177-3AD203B41FA5}">
                          <a16:colId xmlns:a16="http://schemas.microsoft.com/office/drawing/2014/main" val="2705724158"/>
                        </a:ext>
                      </a:extLst>
                    </a:gridCol>
                    <a:gridCol w="2133600">
                      <a:extLst>
                        <a:ext uri="{9D8B030D-6E8A-4147-A177-3AD203B41FA5}">
                          <a16:colId xmlns:a16="http://schemas.microsoft.com/office/drawing/2014/main" val="2589349183"/>
                        </a:ext>
                      </a:extLst>
                    </a:gridCol>
                  </a:tblGrid>
                  <a:tr h="5417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x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AT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6059232"/>
                      </a:ext>
                    </a:extLst>
                  </a:tr>
                  <a:tr h="48522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-3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51144937"/>
                      </a:ext>
                    </a:extLst>
                  </a:tr>
                  <a:tr h="4613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-2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167523636"/>
                      </a:ext>
                    </a:extLst>
                  </a:tr>
                  <a:tr h="4663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-1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42171181"/>
                      </a:ext>
                    </a:extLst>
                  </a:tr>
                  <a:tr h="4575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0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20747279"/>
                      </a:ext>
                    </a:extLst>
                  </a:tr>
                  <a:tr h="46385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1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391408668"/>
                      </a:ext>
                    </a:extLst>
                  </a:tr>
                  <a:tr h="46385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2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433941344"/>
                      </a:ext>
                    </a:extLst>
                  </a:tr>
                  <a:tr h="46385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3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8246678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elle 3">
                <a:extLst>
                  <a:ext uri="{FF2B5EF4-FFF2-40B4-BE49-F238E27FC236}">
                    <a16:creationId xmlns:a16="http://schemas.microsoft.com/office/drawing/2014/main" id="{2107D60D-0465-45B2-8644-30E6723C3CC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4358808"/>
                  </p:ext>
                </p:extLst>
              </p:nvPr>
            </p:nvGraphicFramePr>
            <p:xfrm>
              <a:off x="1144905" y="2695546"/>
              <a:ext cx="2731770" cy="380387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98170">
                      <a:extLst>
                        <a:ext uri="{9D8B030D-6E8A-4147-A177-3AD203B41FA5}">
                          <a16:colId xmlns:a16="http://schemas.microsoft.com/office/drawing/2014/main" val="2705724158"/>
                        </a:ext>
                      </a:extLst>
                    </a:gridCol>
                    <a:gridCol w="2133600">
                      <a:extLst>
                        <a:ext uri="{9D8B030D-6E8A-4147-A177-3AD203B41FA5}">
                          <a16:colId xmlns:a16="http://schemas.microsoft.com/office/drawing/2014/main" val="2589349183"/>
                        </a:ext>
                      </a:extLst>
                    </a:gridCol>
                  </a:tblGrid>
                  <a:tr h="5417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x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28205" t="-1124" r="-1425" b="-6089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6059232"/>
                      </a:ext>
                    </a:extLst>
                  </a:tr>
                  <a:tr h="48522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-3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51144937"/>
                      </a:ext>
                    </a:extLst>
                  </a:tr>
                  <a:tr h="4613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-2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167523636"/>
                      </a:ext>
                    </a:extLst>
                  </a:tr>
                  <a:tr h="4663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-1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42171181"/>
                      </a:ext>
                    </a:extLst>
                  </a:tr>
                  <a:tr h="4575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0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20747279"/>
                      </a:ext>
                    </a:extLst>
                  </a:tr>
                  <a:tr h="46385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1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391408668"/>
                      </a:ext>
                    </a:extLst>
                  </a:tr>
                  <a:tr h="46385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2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433941344"/>
                      </a:ext>
                    </a:extLst>
                  </a:tr>
                  <a:tr h="46385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3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 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8246678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558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Funktionsgraph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elle 3">
                <a:extLst>
                  <a:ext uri="{FF2B5EF4-FFF2-40B4-BE49-F238E27FC236}">
                    <a16:creationId xmlns:a16="http://schemas.microsoft.com/office/drawing/2014/main" id="{2107D60D-0465-45B2-8644-30E6723C3CC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9867260"/>
                  </p:ext>
                </p:extLst>
              </p:nvPr>
            </p:nvGraphicFramePr>
            <p:xfrm>
              <a:off x="2343150" y="2819180"/>
              <a:ext cx="2733675" cy="347460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33046">
                      <a:extLst>
                        <a:ext uri="{9D8B030D-6E8A-4147-A177-3AD203B41FA5}">
                          <a16:colId xmlns:a16="http://schemas.microsoft.com/office/drawing/2014/main" val="2705724158"/>
                        </a:ext>
                      </a:extLst>
                    </a:gridCol>
                    <a:gridCol w="2300629">
                      <a:extLst>
                        <a:ext uri="{9D8B030D-6E8A-4147-A177-3AD203B41FA5}">
                          <a16:colId xmlns:a16="http://schemas.microsoft.com/office/drawing/2014/main" val="2589349183"/>
                        </a:ext>
                      </a:extLst>
                    </a:gridCol>
                  </a:tblGrid>
                  <a:tr h="4948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x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AT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6059232"/>
                      </a:ext>
                    </a:extLst>
                  </a:tr>
                  <a:tr h="44322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-3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-4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51144937"/>
                      </a:ext>
                    </a:extLst>
                  </a:tr>
                  <a:tr h="4214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-2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-3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167523636"/>
                      </a:ext>
                    </a:extLst>
                  </a:tr>
                  <a:tr h="42600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-1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-2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42171181"/>
                      </a:ext>
                    </a:extLst>
                  </a:tr>
                  <a:tr h="41796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0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-1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20747279"/>
                      </a:ext>
                    </a:extLst>
                  </a:tr>
                  <a:tr h="4237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1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0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391408668"/>
                      </a:ext>
                    </a:extLst>
                  </a:tr>
                  <a:tr h="4237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2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1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433941344"/>
                      </a:ext>
                    </a:extLst>
                  </a:tr>
                  <a:tr h="4237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3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2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8246678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elle 3">
                <a:extLst>
                  <a:ext uri="{FF2B5EF4-FFF2-40B4-BE49-F238E27FC236}">
                    <a16:creationId xmlns:a16="http://schemas.microsoft.com/office/drawing/2014/main" id="{2107D60D-0465-45B2-8644-30E6723C3CC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9867260"/>
                  </p:ext>
                </p:extLst>
              </p:nvPr>
            </p:nvGraphicFramePr>
            <p:xfrm>
              <a:off x="2343150" y="2819180"/>
              <a:ext cx="2733675" cy="347460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33046">
                      <a:extLst>
                        <a:ext uri="{9D8B030D-6E8A-4147-A177-3AD203B41FA5}">
                          <a16:colId xmlns:a16="http://schemas.microsoft.com/office/drawing/2014/main" val="2705724158"/>
                        </a:ext>
                      </a:extLst>
                    </a:gridCol>
                    <a:gridCol w="2300629">
                      <a:extLst>
                        <a:ext uri="{9D8B030D-6E8A-4147-A177-3AD203B41FA5}">
                          <a16:colId xmlns:a16="http://schemas.microsoft.com/office/drawing/2014/main" val="2589349183"/>
                        </a:ext>
                      </a:extLst>
                    </a:gridCol>
                  </a:tblGrid>
                  <a:tr h="4948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x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19048" t="-1235" r="-1058" b="-61604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6059232"/>
                      </a:ext>
                    </a:extLst>
                  </a:tr>
                  <a:tr h="44322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-3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-4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51144937"/>
                      </a:ext>
                    </a:extLst>
                  </a:tr>
                  <a:tr h="4214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-2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-3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167523636"/>
                      </a:ext>
                    </a:extLst>
                  </a:tr>
                  <a:tr h="42600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-1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-2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42171181"/>
                      </a:ext>
                    </a:extLst>
                  </a:tr>
                  <a:tr h="41796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0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-1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20747279"/>
                      </a:ext>
                    </a:extLst>
                  </a:tr>
                  <a:tr h="4237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1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0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391408668"/>
                      </a:ext>
                    </a:extLst>
                  </a:tr>
                  <a:tr h="4237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2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1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433941344"/>
                      </a:ext>
                    </a:extLst>
                  </a:tr>
                  <a:tr h="4237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3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2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8246678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7D9E3E4-3A28-4224-84A8-C48963A2A958}"/>
                  </a:ext>
                </a:extLst>
              </p:cNvPr>
              <p:cNvSpPr/>
              <p:nvPr/>
            </p:nvSpPr>
            <p:spPr>
              <a:xfrm>
                <a:off x="733425" y="856472"/>
                <a:ext cx="11068050" cy="16698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Um den Graphen einer Funktion zu erhalten, werden Wertepaare in ein Koordinatensystem eingezeichnet: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Stellen (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x-Werte)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werden auf der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waagrechten Achse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(Abszisse) aufgetragen.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Funktionswerte (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y-Werte)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werden auf der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senkrechten Achse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(Ordinate) aufgetragen.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Werte aus der Wertetabelle können in einem </a:t>
                </a:r>
                <a:r>
                  <a:rPr lang="de-AT" dirty="0">
                    <a:solidFill>
                      <a:srgbClr val="00B0F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5" tooltip="Koordinatensystem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Koordinatensystem</a:t>
                </a:r>
                <a:r>
                  <a:rPr lang="de-AT" dirty="0">
                    <a:solidFill>
                      <a:srgbClr val="00B0F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als Punkte mit den Koordinaten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))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angegeben werden. Das entstehende Gebilde nennt man dann 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Graph der Funktion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7D9E3E4-3A28-4224-84A8-C48963A2A9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425" y="856472"/>
                <a:ext cx="11068050" cy="1669816"/>
              </a:xfrm>
              <a:prstGeom prst="rect">
                <a:avLst/>
              </a:prstGeom>
              <a:blipFill>
                <a:blip r:embed="rId6"/>
                <a:stretch>
                  <a:fillRect l="-441" t="-1460" b="-474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87A304F9-3A1A-44F6-A368-0C50EC1EA9D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1440" b="3962"/>
          <a:stretch/>
        </p:blipFill>
        <p:spPr>
          <a:xfrm>
            <a:off x="6633817" y="2526288"/>
            <a:ext cx="3691283" cy="4192126"/>
          </a:xfrm>
          <a:prstGeom prst="rect">
            <a:avLst/>
          </a:prstGeom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01DBFF8E-B37B-4511-95EC-B3F896DCC4A1}"/>
              </a:ext>
            </a:extLst>
          </p:cNvPr>
          <p:cNvCxnSpPr>
            <a:cxnSpLocks/>
          </p:cNvCxnSpPr>
          <p:nvPr/>
        </p:nvCxnSpPr>
        <p:spPr>
          <a:xfrm flipV="1">
            <a:off x="6743700" y="3086101"/>
            <a:ext cx="3495675" cy="350020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B83E02B0-BB79-4A2B-9BAA-7EE00FF22C76}"/>
                  </a:ext>
                </a:extLst>
              </p:cNvPr>
              <p:cNvSpPr/>
              <p:nvPr/>
            </p:nvSpPr>
            <p:spPr>
              <a:xfrm>
                <a:off x="9544470" y="3520402"/>
                <a:ext cx="1969770" cy="4875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de-AT" sz="3200" dirty="0">
                  <a:solidFill>
                    <a:srgbClr val="00B05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B83E02B0-BB79-4A2B-9BAA-7EE00FF22C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4470" y="3520402"/>
                <a:ext cx="1969770" cy="4875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035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Funktionsgraph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744CC1D3-1B91-4B3A-AA9A-B5253DE3AEF3}"/>
              </a:ext>
            </a:extLst>
          </p:cNvPr>
          <p:cNvSpPr/>
          <p:nvPr/>
        </p:nvSpPr>
        <p:spPr>
          <a:xfrm>
            <a:off x="995361" y="989618"/>
            <a:ext cx="10201276" cy="37555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Bemerkung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Je nach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Funktionstyp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kann der Graph der Funktion z.B. eine Gerade oder auch eine Kurve sein.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9C29090-0EBE-4D25-84FC-5BCC925FD2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379" b="7639"/>
          <a:stretch/>
        </p:blipFill>
        <p:spPr>
          <a:xfrm>
            <a:off x="3188493" y="1602198"/>
            <a:ext cx="5815014" cy="498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40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Funktionsgleichung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86765D6-9945-43F8-BA41-DA129750076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631" b="14166"/>
          <a:stretch/>
        </p:blipFill>
        <p:spPr>
          <a:xfrm>
            <a:off x="495300" y="989618"/>
            <a:ext cx="5600700" cy="5253339"/>
          </a:xfrm>
          <a:prstGeom prst="rect">
            <a:avLst/>
          </a:prstGeom>
        </p:spPr>
      </p:pic>
      <p:sp>
        <p:nvSpPr>
          <p:cNvPr id="7" name="Ellipse 6">
            <a:extLst>
              <a:ext uri="{FF2B5EF4-FFF2-40B4-BE49-F238E27FC236}">
                <a16:creationId xmlns:a16="http://schemas.microsoft.com/office/drawing/2014/main" id="{47F6D2E4-AD9B-48AA-815B-E5C861F1DE19}"/>
              </a:ext>
            </a:extLst>
          </p:cNvPr>
          <p:cNvSpPr/>
          <p:nvPr/>
        </p:nvSpPr>
        <p:spPr>
          <a:xfrm>
            <a:off x="2638425" y="2228850"/>
            <a:ext cx="1714500" cy="93345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017C9137-068D-48DA-8496-A9C18D7F5D32}"/>
                  </a:ext>
                </a:extLst>
              </p:cNvPr>
              <p:cNvSpPr/>
              <p:nvPr/>
            </p:nvSpPr>
            <p:spPr>
              <a:xfrm>
                <a:off x="6496050" y="1693461"/>
                <a:ext cx="5248275" cy="34710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Berechnung vom Umfang eines Quadrats kann auch mit Hilfe einer Funktionsgleichung angegeben werden: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𝑢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=4∙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𝑠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s… gibt die Seitenlänge eines Quadrats an (in cm)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spcAft>
                    <a:spcPts val="1000"/>
                  </a:spcAft>
                  <a:buFont typeface="Courier New" panose="02070309020205020404" pitchFamily="49" charset="0"/>
                  <a:buChar char="o"/>
                </a:pPr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u(s)… gibt den Umfang eines Quadrats an (in cm)</a:t>
                </a:r>
              </a:p>
              <a:p>
                <a:pPr lvl="1">
                  <a:lnSpc>
                    <a:spcPct val="115000"/>
                  </a:lnSpc>
                  <a:spcAft>
                    <a:spcPts val="10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Weitere Beispiele für Funktionsgleichungen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de-AT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;   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</m:t>
                      </m:r>
                      <m:sSup>
                        <m:sSup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−1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017C9137-068D-48DA-8496-A9C18D7F5D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6050" y="1693461"/>
                <a:ext cx="5248275" cy="3471078"/>
              </a:xfrm>
              <a:prstGeom prst="rect">
                <a:avLst/>
              </a:prstGeom>
              <a:blipFill>
                <a:blip r:embed="rId5"/>
                <a:stretch>
                  <a:fillRect l="-1045" t="-87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29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404</Words>
  <Application>Microsoft Office PowerPoint</Application>
  <PresentationFormat>Breitbild</PresentationFormat>
  <Paragraphs>85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5" baseType="lpstr">
      <vt:lpstr>Arial Black</vt:lpstr>
      <vt:lpstr>Calibri</vt:lpstr>
      <vt:lpstr>Cambria Math</vt:lpstr>
      <vt:lpstr>Courier New</vt:lpstr>
      <vt:lpstr>Georgia</vt:lpstr>
      <vt:lpstr>Trebuchet MS</vt:lpstr>
      <vt:lpstr>Wingdings</vt:lpstr>
      <vt:lpstr>Holzart</vt:lpstr>
      <vt:lpstr>Darstellung einer Funktion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87</cp:revision>
  <dcterms:created xsi:type="dcterms:W3CDTF">2020-04-09T06:13:57Z</dcterms:created>
  <dcterms:modified xsi:type="dcterms:W3CDTF">2022-11-04T08:10:36Z</dcterms:modified>
</cp:coreProperties>
</file>