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95" r:id="rId3"/>
    <p:sldId id="315" r:id="rId4"/>
    <p:sldId id="325" r:id="rId5"/>
    <p:sldId id="326" r:id="rId6"/>
    <p:sldId id="316" r:id="rId7"/>
    <p:sldId id="327" r:id="rId8"/>
    <p:sldId id="329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711BB392-ACF4-4677-83A3-E678D59B8081}"/>
    <pc:docChg chg="custSel delSld modSld">
      <pc:chgData name="Tegischer Lukas" userId="f78daebb-0565-485c-bd0e-1cd035e796ff" providerId="ADAL" clId="{711BB392-ACF4-4677-83A3-E678D59B8081}" dt="2022-11-04T11:03:51.814" v="9" actId="47"/>
      <pc:docMkLst>
        <pc:docMk/>
      </pc:docMkLst>
      <pc:sldChg chg="delSp modSp mod">
        <pc:chgData name="Tegischer Lukas" userId="f78daebb-0565-485c-bd0e-1cd035e796ff" providerId="ADAL" clId="{711BB392-ACF4-4677-83A3-E678D59B8081}" dt="2022-11-04T11:03:44.742" v="1" actId="478"/>
        <pc:sldMkLst>
          <pc:docMk/>
          <pc:sldMk cId="336392357" sldId="256"/>
        </pc:sldMkLst>
        <pc:picChg chg="del mod">
          <ac:chgData name="Tegischer Lukas" userId="f78daebb-0565-485c-bd0e-1cd035e796ff" providerId="ADAL" clId="{711BB392-ACF4-4677-83A3-E678D59B8081}" dt="2022-11-04T11:03:44.742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11BB392-ACF4-4677-83A3-E678D59B8081}" dt="2022-11-04T11:03:51.81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11BB392-ACF4-4677-83A3-E678D59B8081}" dt="2022-11-04T11:03:46.049" v="2" actId="478"/>
        <pc:sldMkLst>
          <pc:docMk/>
          <pc:sldMk cId="442268101" sldId="295"/>
        </pc:sldMkLst>
        <pc:picChg chg="del">
          <ac:chgData name="Tegischer Lukas" userId="f78daebb-0565-485c-bd0e-1cd035e796ff" providerId="ADAL" clId="{711BB392-ACF4-4677-83A3-E678D59B8081}" dt="2022-11-04T11:03:46.049" v="2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46.677" v="3" actId="478"/>
        <pc:sldMkLst>
          <pc:docMk/>
          <pc:sldMk cId="954121800" sldId="315"/>
        </pc:sldMkLst>
        <pc:picChg chg="del">
          <ac:chgData name="Tegischer Lukas" userId="f78daebb-0565-485c-bd0e-1cd035e796ff" providerId="ADAL" clId="{711BB392-ACF4-4677-83A3-E678D59B8081}" dt="2022-11-04T11:03:46.677" v="3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48.645" v="6" actId="478"/>
        <pc:sldMkLst>
          <pc:docMk/>
          <pc:sldMk cId="1152790701" sldId="316"/>
        </pc:sldMkLst>
        <pc:picChg chg="del">
          <ac:chgData name="Tegischer Lukas" userId="f78daebb-0565-485c-bd0e-1cd035e796ff" providerId="ADAL" clId="{711BB392-ACF4-4677-83A3-E678D59B8081}" dt="2022-11-04T11:03:48.645" v="6" actId="478"/>
          <ac:picMkLst>
            <pc:docMk/>
            <pc:sldMk cId="1152790701" sldId="31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47.304" v="4" actId="478"/>
        <pc:sldMkLst>
          <pc:docMk/>
          <pc:sldMk cId="645552873" sldId="325"/>
        </pc:sldMkLst>
        <pc:picChg chg="del">
          <ac:chgData name="Tegischer Lukas" userId="f78daebb-0565-485c-bd0e-1cd035e796ff" providerId="ADAL" clId="{711BB392-ACF4-4677-83A3-E678D59B8081}" dt="2022-11-04T11:03:47.304" v="4" actId="478"/>
          <ac:picMkLst>
            <pc:docMk/>
            <pc:sldMk cId="645552873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47.917" v="5" actId="478"/>
        <pc:sldMkLst>
          <pc:docMk/>
          <pc:sldMk cId="1088183426" sldId="326"/>
        </pc:sldMkLst>
        <pc:picChg chg="del">
          <ac:chgData name="Tegischer Lukas" userId="f78daebb-0565-485c-bd0e-1cd035e796ff" providerId="ADAL" clId="{711BB392-ACF4-4677-83A3-E678D59B8081}" dt="2022-11-04T11:03:47.917" v="5" actId="478"/>
          <ac:picMkLst>
            <pc:docMk/>
            <pc:sldMk cId="1088183426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49.341" v="7" actId="478"/>
        <pc:sldMkLst>
          <pc:docMk/>
          <pc:sldMk cId="1243943770" sldId="327"/>
        </pc:sldMkLst>
        <pc:picChg chg="del">
          <ac:chgData name="Tegischer Lukas" userId="f78daebb-0565-485c-bd0e-1cd035e796ff" providerId="ADAL" clId="{711BB392-ACF4-4677-83A3-E678D59B8081}" dt="2022-11-04T11:03:49.341" v="7" actId="478"/>
          <ac:picMkLst>
            <pc:docMk/>
            <pc:sldMk cId="1243943770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11BB392-ACF4-4677-83A3-E678D59B8081}" dt="2022-11-04T11:03:50.035" v="8" actId="478"/>
        <pc:sldMkLst>
          <pc:docMk/>
          <pc:sldMk cId="1234274142" sldId="329"/>
        </pc:sldMkLst>
        <pc:picChg chg="del">
          <ac:chgData name="Tegischer Lukas" userId="f78daebb-0565-485c-bd0e-1cd035e796ff" providerId="ADAL" clId="{711BB392-ACF4-4677-83A3-E678D59B8081}" dt="2022-11-04T11:03:50.035" v="8" actId="478"/>
          <ac:picMkLst>
            <pc:docMk/>
            <pc:sldMk cId="1234274142" sldId="32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4-01T06:13:22.787" v="526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3303824A-5516-410E-8424-3041E41A15BA}" dt="2021-04-01T06:13:22.787" v="526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178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3771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1619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8508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1172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Wiederholung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Mengenlehre und Zahlenmengen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54912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Definition: Menge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E87274B-379F-4792-9049-F6552831B6DD}"/>
                  </a:ext>
                </a:extLst>
              </p:cNvPr>
              <p:cNvSpPr/>
              <p:nvPr/>
            </p:nvSpPr>
            <p:spPr>
              <a:xfrm>
                <a:off x="1328645" y="1604527"/>
                <a:ext cx="9323551" cy="39323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8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Eine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Menge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besteht in der Mathematik aus </a:t>
                </a:r>
                <a:r>
                  <a:rPr lang="de-AT" sz="2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Elementen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"/>
                </a:pPr>
                <a14:m>
                  <m:oMath xmlns:m="http://schemas.openxmlformats.org/officeDocument/2006/math">
                    <m:r>
                      <a:rPr lang="de-AT" sz="28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𝑀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…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Objekt x ist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ein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Element 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Menge M </a:t>
                </a: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742950" lvl="1" indent="-285750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"/>
                </a:pPr>
                <a14:m>
                  <m:oMath xmlns:m="http://schemas.openxmlformats.org/officeDocument/2006/math">
                    <m:r>
                      <a:rPr lang="de-AT" sz="2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de-AT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𝑀</m:t>
                    </m:r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Das Objekt x ist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 Element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der Menge M</a:t>
                </a:r>
              </a:p>
              <a:p>
                <a:pPr marL="742950" lvl="1" indent="-285750">
                  <a:lnSpc>
                    <a:spcPct val="115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"/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</a:t>
                </a:r>
                <a:r>
                  <a:rPr lang="de-AT" sz="2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leere Menge</a:t>
                </a:r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die keine Elemente hat, wird in der Form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de-AT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/>
                    </m:d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geschrieben.</a:t>
                </a: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AE87274B-379F-4792-9049-F6552831B6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645" y="1604527"/>
                <a:ext cx="9323551" cy="3932359"/>
              </a:xfrm>
              <a:prstGeom prst="rect">
                <a:avLst/>
              </a:prstGeom>
              <a:blipFill>
                <a:blip r:embed="rId4"/>
                <a:stretch>
                  <a:fillRect l="-1373" t="-1240" b="-34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465923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Zahlenmengen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0B2AA55-7961-4466-88AC-74741DD425E3}"/>
                  </a:ext>
                </a:extLst>
              </p:cNvPr>
              <p:cNvSpPr/>
              <p:nvPr/>
            </p:nvSpPr>
            <p:spPr>
              <a:xfrm>
                <a:off x="736632" y="1296941"/>
                <a:ext cx="10507578" cy="51215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natürlichen Zahlen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ℕ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={0, 1, 2, 3,…}</m:t>
                    </m:r>
                  </m:oMath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400"/>
                  </a:spcAft>
                </a:pP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ganzen Zahlen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…,−3,−2,−1, 0, 1, 2, 3,…</m:t>
                        </m:r>
                      </m:e>
                    </m:d>
                  </m:oMath>
                </a14:m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50000"/>
                  </a:lnSpc>
                  <a:spcAft>
                    <a:spcPts val="400"/>
                  </a:spcAft>
                </a:pP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rationalen Zahlen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ℚ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={ </m:t>
                    </m:r>
                    <m:f>
                      <m:fPr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∈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ℤ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≠0}</m:t>
                    </m:r>
                  </m:oMath>
                </a14:m>
                <a:endParaRPr lang="de-AT" sz="32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endParaRPr lang="de-AT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irrationalen Zahlen </a:t>
                </a:r>
                <a14:m>
                  <m:oMath xmlns:m="http://schemas.openxmlformats.org/officeDocument/2006/math">
                    <m:r>
                      <a:rPr lang="de-AT" sz="24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𝕀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Alle Dezimalzahlen, die unendlich lang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UND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niemals periodisch sind.</a:t>
                </a:r>
              </a:p>
              <a:p>
                <a:pPr lvl="0">
                  <a:lnSpc>
                    <a:spcPct val="150000"/>
                  </a:lnSpc>
                  <a:spcAft>
                    <a:spcPts val="400"/>
                  </a:spcAft>
                </a:pPr>
                <a:endParaRPr lang="de-AT" sz="10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4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Menge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reellen Zahlen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(= Rationale UND Irrationale Zahlen).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0B2AA55-7961-4466-88AC-74741DD425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32" y="1296941"/>
                <a:ext cx="10507578" cy="5121530"/>
              </a:xfrm>
              <a:prstGeom prst="rect">
                <a:avLst/>
              </a:prstGeom>
              <a:blipFill>
                <a:blip r:embed="rId4"/>
                <a:stretch>
                  <a:fillRect l="-8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5" y="65267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Darstellung von Mengen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D81C3EA-7FB9-4D08-9E95-CF14120CD942}"/>
              </a:ext>
            </a:extLst>
          </p:cNvPr>
          <p:cNvSpPr/>
          <p:nvPr/>
        </p:nvSpPr>
        <p:spPr>
          <a:xfrm>
            <a:off x="354922" y="1822155"/>
            <a:ext cx="495539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Aufzählende Darstellung</a:t>
            </a:r>
            <a:r>
              <a:rPr lang="de-A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de-AT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(beliebige Reihenfolge, meist sortiert) </a:t>
            </a:r>
            <a:endParaRPr lang="de-AT" sz="24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837572F-FFEC-4F47-9C76-752319A87F6C}"/>
              </a:ext>
            </a:extLst>
          </p:cNvPr>
          <p:cNvSpPr/>
          <p:nvPr/>
        </p:nvSpPr>
        <p:spPr>
          <a:xfrm>
            <a:off x="5681268" y="1637489"/>
            <a:ext cx="609600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Beschreibende Darstellung</a:t>
            </a:r>
            <a:endParaRPr lang="de-AT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Elemente werden durch eine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gemeinsame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4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Eigenschaft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angegeben:</a:t>
            </a:r>
            <a:endParaRPr lang="de-AT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97BEAB5-7C46-4A41-9F9B-B2FC1988DD72}"/>
                  </a:ext>
                </a:extLst>
              </p:cNvPr>
              <p:cNvSpPr/>
              <p:nvPr/>
            </p:nvSpPr>
            <p:spPr>
              <a:xfrm>
                <a:off x="2293420" y="4253519"/>
                <a:ext cx="760515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ℕ</m:t>
                          </m:r>
                          <m:r>
                            <a:rPr lang="de-AT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| 2≤</m:t>
                          </m:r>
                          <m:r>
                            <a:rPr lang="de-AT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≤7</m:t>
                          </m:r>
                        </m:e>
                      </m:d>
                      <m:r>
                        <a:rPr lang="de-AT" sz="32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32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2;3;4;5;6;7</m:t>
                          </m:r>
                        </m:e>
                      </m:d>
                    </m:oMath>
                  </m:oMathPara>
                </a14:m>
                <a:endParaRPr lang="de-AT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F97BEAB5-7C46-4A41-9F9B-B2FC1988D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420" y="4253519"/>
                <a:ext cx="760515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7245E7EE-FA31-4649-8D0E-324643818ADF}"/>
              </a:ext>
            </a:extLst>
          </p:cNvPr>
          <p:cNvCxnSpPr/>
          <p:nvPr/>
        </p:nvCxnSpPr>
        <p:spPr>
          <a:xfrm flipH="1">
            <a:off x="5310317" y="2899373"/>
            <a:ext cx="1876546" cy="135414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C7201CB1-A012-4267-97B3-CBCD2A68919E}"/>
              </a:ext>
            </a:extLst>
          </p:cNvPr>
          <p:cNvCxnSpPr>
            <a:cxnSpLocks/>
          </p:cNvCxnSpPr>
          <p:nvPr/>
        </p:nvCxnSpPr>
        <p:spPr>
          <a:xfrm>
            <a:off x="3801869" y="2714707"/>
            <a:ext cx="4251268" cy="153881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55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71680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Darstellung von Mengen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D81C3EA-7FB9-4D08-9E95-CF14120CD942}"/>
              </a:ext>
            </a:extLst>
          </p:cNvPr>
          <p:cNvSpPr/>
          <p:nvPr/>
        </p:nvSpPr>
        <p:spPr>
          <a:xfrm>
            <a:off x="2036619" y="1470392"/>
            <a:ext cx="8118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Intervallschreibweise (nur bei reellen Zahlenmengen)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D8A1BF-4E24-465D-AD01-83BE23F39B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29" t="62637" r="18953" b="25986"/>
          <a:stretch/>
        </p:blipFill>
        <p:spPr bwMode="auto">
          <a:xfrm>
            <a:off x="2329418" y="3240978"/>
            <a:ext cx="7533161" cy="12159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177579D8-3D99-417E-BC5C-8CE7B9A2BE06}"/>
                  </a:ext>
                </a:extLst>
              </p:cNvPr>
              <p:cNvSpPr/>
              <p:nvPr/>
            </p:nvSpPr>
            <p:spPr>
              <a:xfrm>
                <a:off x="3505545" y="2307954"/>
                <a:ext cx="5180905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[−1;3)</m:t>
                      </m:r>
                      <m:r>
                        <a:rPr lang="de-AT" sz="28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a:rPr lang="de-AT" sz="28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 −1≤</m:t>
                          </m:r>
                          <m:r>
                            <a:rPr lang="de-AT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de-AT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177579D8-3D99-417E-BC5C-8CE7B9A2BE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545" y="2307954"/>
                <a:ext cx="518090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 descr="Image result for Zahlengerade ganze zahlen">
            <a:extLst>
              <a:ext uri="{FF2B5EF4-FFF2-40B4-BE49-F238E27FC236}">
                <a16:creationId xmlns:a16="http://schemas.microsoft.com/office/drawing/2014/main" id="{B5ABC098-8914-4610-B058-BE8E1BAD879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223" y="4883987"/>
            <a:ext cx="9313552" cy="10426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894802E-27AB-4994-A20A-DF67E6D4BBD7}"/>
              </a:ext>
            </a:extLst>
          </p:cNvPr>
          <p:cNvCxnSpPr/>
          <p:nvPr/>
        </p:nvCxnSpPr>
        <p:spPr>
          <a:xfrm>
            <a:off x="5213684" y="5245768"/>
            <a:ext cx="3513221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1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DB81FB9-289F-41CF-9216-3A94D1D3B78B}"/>
              </a:ext>
            </a:extLst>
          </p:cNvPr>
          <p:cNvSpPr/>
          <p:nvPr/>
        </p:nvSpPr>
        <p:spPr>
          <a:xfrm>
            <a:off x="203575" y="432823"/>
            <a:ext cx="7818487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die Menge jeweils in aufzählender Darstellung an.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2C8B8CF-39ED-4FD5-A6DF-A058AFA5BE18}"/>
                  </a:ext>
                </a:extLst>
              </p:cNvPr>
              <p:cNvSpPr/>
              <p:nvPr/>
            </p:nvSpPr>
            <p:spPr>
              <a:xfrm>
                <a:off x="203575" y="1673940"/>
                <a:ext cx="400013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ℕ</m:t>
                              </m:r>
                            </m:e>
                            <m:sub>
                              <m:r>
                                <a:rPr lang="de-AT" sz="24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sub>
                          </m:sSub>
                        </m:e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&lt;13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2C8B8CF-39ED-4FD5-A6DF-A058AFA5BE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1673940"/>
                <a:ext cx="4000134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3D033E8-8A6C-4612-B970-FC535E17E90A}"/>
                  </a:ext>
                </a:extLst>
              </p:cNvPr>
              <p:cNvSpPr/>
              <p:nvPr/>
            </p:nvSpPr>
            <p:spPr>
              <a:xfrm>
                <a:off x="203575" y="3830053"/>
                <a:ext cx="365318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de-AT" sz="24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de-AT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ℕ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|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𝑡𝑒𝑖𝑙𝑡</m:t>
                        </m:r>
                        <m:r>
                          <a:rPr lang="de-AT" sz="24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30 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3D033E8-8A6C-4612-B970-FC535E17E9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3830053"/>
                <a:ext cx="3653180" cy="461665"/>
              </a:xfrm>
              <a:prstGeom prst="rect">
                <a:avLst/>
              </a:prstGeom>
              <a:blipFill>
                <a:blip r:embed="rId5"/>
                <a:stretch>
                  <a:fillRect l="-333" b="-171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2790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208E1AB7-5584-4F2C-81DC-87103D557E5C}"/>
              </a:ext>
            </a:extLst>
          </p:cNvPr>
          <p:cNvSpPr/>
          <p:nvPr/>
        </p:nvSpPr>
        <p:spPr>
          <a:xfrm>
            <a:off x="336883" y="421443"/>
            <a:ext cx="9320463" cy="47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 die Menge jeweils in beschreibender Darstellung an.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93EB028-A5C3-4C9E-895D-A3D62ACCDC34}"/>
                  </a:ext>
                </a:extLst>
              </p:cNvPr>
              <p:cNvSpPr/>
              <p:nvPr/>
            </p:nvSpPr>
            <p:spPr>
              <a:xfrm>
                <a:off x="336883" y="1223029"/>
                <a:ext cx="256390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de-AT" sz="240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2;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3;4;5;6</m:t>
                          </m:r>
                        </m:e>
                      </m:d>
                      <m:r>
                        <a:rPr lang="de-AT" sz="2400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593EB028-A5C3-4C9E-895D-A3D62ACCDC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83" y="1223029"/>
                <a:ext cx="2563907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394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1FF1670-E270-4903-AABC-6C33E5BDF21C}"/>
              </a:ext>
            </a:extLst>
          </p:cNvPr>
          <p:cNvSpPr/>
          <p:nvPr/>
        </p:nvSpPr>
        <p:spPr>
          <a:xfrm>
            <a:off x="203575" y="373287"/>
            <a:ext cx="8940425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24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Gib zuerst in Intervallschreibweise / Mengenschreibweise an. Stelle das reelle Intervall am Zahlenstrahl dar.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3FED3B4-F84C-4314-A59D-7C61943B85F4}"/>
                  </a:ext>
                </a:extLst>
              </p:cNvPr>
              <p:cNvSpPr/>
              <p:nvPr/>
            </p:nvSpPr>
            <p:spPr>
              <a:xfrm>
                <a:off x="203575" y="1716452"/>
                <a:ext cx="36204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ℝ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|1&lt;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≤4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A3FED3B4-F84C-4314-A59D-7C61943B85F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1716452"/>
                <a:ext cx="3620478" cy="461665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94B07E0-8A35-4389-BE4F-4FF851BDEDD9}"/>
                  </a:ext>
                </a:extLst>
              </p:cNvPr>
              <p:cNvSpPr/>
              <p:nvPr/>
            </p:nvSpPr>
            <p:spPr>
              <a:xfrm>
                <a:off x="203575" y="4367281"/>
                <a:ext cx="222586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endChr m:val="]"/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−∞;</m:t>
                          </m:r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794B07E0-8A35-4389-BE4F-4FF851BDED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75" y="4367281"/>
                <a:ext cx="2225866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 descr="Image result for Zahlengerade ganze zahlen">
            <a:extLst>
              <a:ext uri="{FF2B5EF4-FFF2-40B4-BE49-F238E27FC236}">
                <a16:creationId xmlns:a16="http://schemas.microsoft.com/office/drawing/2014/main" id="{E064C134-8F0D-457B-87CA-0138FAA634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508" y="2751367"/>
            <a:ext cx="9313552" cy="104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rafik 8" descr="Image result for Zahlengerade ganze zahlen">
            <a:extLst>
              <a:ext uri="{FF2B5EF4-FFF2-40B4-BE49-F238E27FC236}">
                <a16:creationId xmlns:a16="http://schemas.microsoft.com/office/drawing/2014/main" id="{80A11013-917C-4610-ADD8-6BEDC1224C8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508" y="5637966"/>
            <a:ext cx="9313552" cy="104266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F4C03051-92D6-4DEE-B661-1D6AF3055375}"/>
              </a:ext>
            </a:extLst>
          </p:cNvPr>
          <p:cNvCxnSpPr>
            <a:cxnSpLocks/>
          </p:cNvCxnSpPr>
          <p:nvPr/>
        </p:nvCxnSpPr>
        <p:spPr>
          <a:xfrm>
            <a:off x="6898105" y="3096126"/>
            <a:ext cx="2711116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E4FCD398-76C9-4266-8DFF-49BDAB0F7F58}"/>
              </a:ext>
            </a:extLst>
          </p:cNvPr>
          <p:cNvCxnSpPr>
            <a:cxnSpLocks/>
          </p:cNvCxnSpPr>
          <p:nvPr/>
        </p:nvCxnSpPr>
        <p:spPr>
          <a:xfrm>
            <a:off x="1316508" y="5991726"/>
            <a:ext cx="6463913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2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247</Words>
  <Application>Microsoft Office PowerPoint</Application>
  <PresentationFormat>Breitbild</PresentationFormat>
  <Paragraphs>43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Georgia</vt:lpstr>
      <vt:lpstr>Trebuchet MS</vt:lpstr>
      <vt:lpstr>Wingdings</vt:lpstr>
      <vt:lpstr>Holzart</vt:lpstr>
      <vt:lpstr>Wiederholung Mengenlehre und Zahlenmengen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2022-11-04T11:03:52Z</dcterms:modified>
</cp:coreProperties>
</file>