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95" r:id="rId3"/>
    <p:sldId id="325" r:id="rId4"/>
    <p:sldId id="326" r:id="rId5"/>
    <p:sldId id="300" r:id="rId6"/>
    <p:sldId id="327" r:id="rId7"/>
    <p:sldId id="328" r:id="rId8"/>
    <p:sldId id="329" r:id="rId9"/>
    <p:sldId id="330" r:id="rId10"/>
    <p:sldId id="332" r:id="rId11"/>
    <p:sldId id="333" r:id="rId12"/>
    <p:sldId id="334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40190357-67E2-4763-9645-F42F279871AA}"/>
    <pc:docChg chg="custSel delSld modSld">
      <pc:chgData name="Tegischer Lukas" userId="f78daebb-0565-485c-bd0e-1cd035e796ff" providerId="ADAL" clId="{40190357-67E2-4763-9645-F42F279871AA}" dt="2022-11-04T10:57:54.888" v="12" actId="47"/>
      <pc:docMkLst>
        <pc:docMk/>
      </pc:docMkLst>
      <pc:sldChg chg="delSp mod">
        <pc:chgData name="Tegischer Lukas" userId="f78daebb-0565-485c-bd0e-1cd035e796ff" providerId="ADAL" clId="{40190357-67E2-4763-9645-F42F279871AA}" dt="2022-11-04T10:57:43.990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40190357-67E2-4763-9645-F42F279871AA}" dt="2022-11-04T10:57:43.99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0190357-67E2-4763-9645-F42F279871AA}" dt="2022-11-04T10:57:54.888" v="12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0190357-67E2-4763-9645-F42F279871AA}" dt="2022-11-04T10:57:45.556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40190357-67E2-4763-9645-F42F279871AA}" dt="2022-11-04T10:57:45.556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47.382" v="4" actId="478"/>
        <pc:sldMkLst>
          <pc:docMk/>
          <pc:sldMk cId="265588257" sldId="300"/>
        </pc:sldMkLst>
        <pc:picChg chg="del">
          <ac:chgData name="Tegischer Lukas" userId="f78daebb-0565-485c-bd0e-1cd035e796ff" providerId="ADAL" clId="{40190357-67E2-4763-9645-F42F279871AA}" dt="2022-11-04T10:57:47.382" v="4" actId="478"/>
          <ac:picMkLst>
            <pc:docMk/>
            <pc:sldMk cId="265588257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46.159" v="2" actId="478"/>
        <pc:sldMkLst>
          <pc:docMk/>
          <pc:sldMk cId="3594661750" sldId="325"/>
        </pc:sldMkLst>
        <pc:picChg chg="del">
          <ac:chgData name="Tegischer Lukas" userId="f78daebb-0565-485c-bd0e-1cd035e796ff" providerId="ADAL" clId="{40190357-67E2-4763-9645-F42F279871AA}" dt="2022-11-04T10:57:46.159" v="2" actId="478"/>
          <ac:picMkLst>
            <pc:docMk/>
            <pc:sldMk cId="3594661750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46.758" v="3" actId="478"/>
        <pc:sldMkLst>
          <pc:docMk/>
          <pc:sldMk cId="330001075" sldId="326"/>
        </pc:sldMkLst>
        <pc:picChg chg="del">
          <ac:chgData name="Tegischer Lukas" userId="f78daebb-0565-485c-bd0e-1cd035e796ff" providerId="ADAL" clId="{40190357-67E2-4763-9645-F42F279871AA}" dt="2022-11-04T10:57:46.758" v="3" actId="478"/>
          <ac:picMkLst>
            <pc:docMk/>
            <pc:sldMk cId="330001075" sldId="3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48.085" v="5" actId="478"/>
        <pc:sldMkLst>
          <pc:docMk/>
          <pc:sldMk cId="1731357294" sldId="327"/>
        </pc:sldMkLst>
        <pc:picChg chg="del">
          <ac:chgData name="Tegischer Lukas" userId="f78daebb-0565-485c-bd0e-1cd035e796ff" providerId="ADAL" clId="{40190357-67E2-4763-9645-F42F279871AA}" dt="2022-11-04T10:57:48.085" v="5" actId="478"/>
          <ac:picMkLst>
            <pc:docMk/>
            <pc:sldMk cId="1731357294" sldId="32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48.687" v="6" actId="478"/>
        <pc:sldMkLst>
          <pc:docMk/>
          <pc:sldMk cId="2784363165" sldId="328"/>
        </pc:sldMkLst>
        <pc:picChg chg="del">
          <ac:chgData name="Tegischer Lukas" userId="f78daebb-0565-485c-bd0e-1cd035e796ff" providerId="ADAL" clId="{40190357-67E2-4763-9645-F42F279871AA}" dt="2022-11-04T10:57:48.687" v="6" actId="478"/>
          <ac:picMkLst>
            <pc:docMk/>
            <pc:sldMk cId="2784363165" sldId="32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49.280" v="7" actId="478"/>
        <pc:sldMkLst>
          <pc:docMk/>
          <pc:sldMk cId="2529241217" sldId="329"/>
        </pc:sldMkLst>
        <pc:picChg chg="del">
          <ac:chgData name="Tegischer Lukas" userId="f78daebb-0565-485c-bd0e-1cd035e796ff" providerId="ADAL" clId="{40190357-67E2-4763-9645-F42F279871AA}" dt="2022-11-04T10:57:49.280" v="7" actId="478"/>
          <ac:picMkLst>
            <pc:docMk/>
            <pc:sldMk cId="2529241217" sldId="32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50.624" v="8" actId="478"/>
        <pc:sldMkLst>
          <pc:docMk/>
          <pc:sldMk cId="4129289585" sldId="330"/>
        </pc:sldMkLst>
        <pc:picChg chg="del">
          <ac:chgData name="Tegischer Lukas" userId="f78daebb-0565-485c-bd0e-1cd035e796ff" providerId="ADAL" clId="{40190357-67E2-4763-9645-F42F279871AA}" dt="2022-11-04T10:57:50.624" v="8" actId="478"/>
          <ac:picMkLst>
            <pc:docMk/>
            <pc:sldMk cId="4129289585" sldId="33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51.325" v="9" actId="478"/>
        <pc:sldMkLst>
          <pc:docMk/>
          <pc:sldMk cId="433198970" sldId="332"/>
        </pc:sldMkLst>
        <pc:picChg chg="del">
          <ac:chgData name="Tegischer Lukas" userId="f78daebb-0565-485c-bd0e-1cd035e796ff" providerId="ADAL" clId="{40190357-67E2-4763-9645-F42F279871AA}" dt="2022-11-04T10:57:51.325" v="9" actId="478"/>
          <ac:picMkLst>
            <pc:docMk/>
            <pc:sldMk cId="433198970" sldId="33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52.062" v="10" actId="478"/>
        <pc:sldMkLst>
          <pc:docMk/>
          <pc:sldMk cId="3412643563" sldId="333"/>
        </pc:sldMkLst>
        <pc:picChg chg="del">
          <ac:chgData name="Tegischer Lukas" userId="f78daebb-0565-485c-bd0e-1cd035e796ff" providerId="ADAL" clId="{40190357-67E2-4763-9645-F42F279871AA}" dt="2022-11-04T10:57:52.062" v="10" actId="478"/>
          <ac:picMkLst>
            <pc:docMk/>
            <pc:sldMk cId="3412643563" sldId="33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190357-67E2-4763-9645-F42F279871AA}" dt="2022-11-04T10:57:52.877" v="11" actId="478"/>
        <pc:sldMkLst>
          <pc:docMk/>
          <pc:sldMk cId="2103733889" sldId="334"/>
        </pc:sldMkLst>
        <pc:picChg chg="del">
          <ac:chgData name="Tegischer Lukas" userId="f78daebb-0565-485c-bd0e-1cd035e796ff" providerId="ADAL" clId="{40190357-67E2-4763-9645-F42F279871AA}" dt="2022-11-04T10:57:52.877" v="11" actId="478"/>
          <ac:picMkLst>
            <pc:docMk/>
            <pc:sldMk cId="2103733889" sldId="334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2287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8293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7314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8537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0500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4564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0411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9474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590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20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21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Vektorrechnung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Grundlagen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Ortsvektor</a:t>
            </a:r>
            <a:endParaRPr lang="de-AT" sz="2800" b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E8BC158-40E3-4820-AE17-CDE9FB97FB34}"/>
                  </a:ext>
                </a:extLst>
              </p:cNvPr>
              <p:cNvSpPr/>
              <p:nvPr/>
            </p:nvSpPr>
            <p:spPr>
              <a:xfrm>
                <a:off x="647700" y="1212704"/>
                <a:ext cx="10572750" cy="13909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Ortsvektor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einem Punkt ist der Vektor, der vom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Ursprung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aus auf den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zeigt. </a:t>
                </a:r>
              </a:p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sz="20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AT" sz="2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..|</m:t>
                    </m:r>
                    <m:sSub>
                      <m:sSub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de-AT" sz="20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  <m:r>
                      <a:rPr lang="de-AT" sz="2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 Punkt der Dimension n, dann ist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𝑂𝐴</m:t>
                        </m:r>
                      </m:e>
                    </m:acc>
                    <m:r>
                      <a:rPr lang="de-AT" sz="2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0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0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0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AT" sz="2000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0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000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dessen Ortsvektor.</a:t>
                </a:r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E8BC158-40E3-4820-AE17-CDE9FB97FB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1212704"/>
                <a:ext cx="10572750" cy="1390958"/>
              </a:xfrm>
              <a:prstGeom prst="rect">
                <a:avLst/>
              </a:prstGeom>
              <a:blipFill>
                <a:blip r:embed="rId4"/>
                <a:stretch>
                  <a:fillRect t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Grafik 14">
            <a:extLst>
              <a:ext uri="{FF2B5EF4-FFF2-40B4-BE49-F238E27FC236}">
                <a16:creationId xmlns:a16="http://schemas.microsoft.com/office/drawing/2014/main" id="{E5A5C67D-170F-4EC5-A537-9C2DE07ED9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506" y="2729530"/>
            <a:ext cx="3894986" cy="3745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319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Gegenvektor und Nullvektor</a:t>
            </a:r>
            <a:endParaRPr lang="de-AT" sz="2800" b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A1FF94BF-AEE0-4DF9-8961-64E83579432F}"/>
                  </a:ext>
                </a:extLst>
              </p:cNvPr>
              <p:cNvSpPr/>
              <p:nvPr/>
            </p:nvSpPr>
            <p:spPr>
              <a:xfrm>
                <a:off x="590550" y="1714938"/>
                <a:ext cx="6096000" cy="367863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200"/>
                  </a:spcAft>
                </a:pPr>
                <a:r>
                  <a:rPr lang="de-AT" sz="2000" dirty="0">
                    <a:solidFill>
                      <a:srgbClr val="333333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Wenn ein Vektor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de-AT" sz="2000" dirty="0">
                    <a:solidFill>
                      <a:srgbClr val="333333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gegeben ist, so bezeichnet man den entgegengesetzten Vektor als </a:t>
                </a: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Gegenvektor</a:t>
                </a:r>
                <a:r>
                  <a:rPr lang="de-AT" sz="2000" dirty="0">
                    <a:solidFill>
                      <a:srgbClr val="333333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−</m:t>
                    </m:r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r>
                  <a:rPr lang="de-AT" sz="2000" dirty="0">
                    <a:solidFill>
                      <a:srgbClr val="333333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Beispiel: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 Light" panose="020F0302020204030204" pitchFamily="34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 Light" panose="020F0302020204030204" pitchFamily="34" charset="0"/>
                          </a:rPr>
                          <m:t>𝑣</m:t>
                        </m:r>
                      </m:e>
                    </m:acc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 Light" panose="020F03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 Light" panose="020F03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 Light" panose="020F0302020204030204" pitchFamily="34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 Light" panose="020F030202020403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 Light" panose="020F0302020204030204" pitchFamily="34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 Light" panose="020F0302020204030204" pitchFamily="34" charset="0"/>
                      </a:rPr>
                      <m:t>→ −</m:t>
                    </m:r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 Light" panose="020F0302020204030204" pitchFamily="34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 Light" panose="020F0302020204030204" pitchFamily="34" charset="0"/>
                          </a:rPr>
                          <m:t>𝑣</m:t>
                        </m:r>
                      </m:e>
                    </m:acc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 Light" panose="020F03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 Light" panose="020F03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 Light" panose="020F0302020204030204" pitchFamily="34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 Light" panose="020F0302020204030204" pitchFamily="34" charset="0"/>
                              </a:rPr>
                              <m:t>−2</m:t>
                            </m:r>
                          </m:num>
                          <m:den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 Light" panose="020F0302020204030204" pitchFamily="34" charset="0"/>
                              </a:rPr>
                              <m:t>−3</m:t>
                            </m:r>
                          </m:den>
                        </m:f>
                      </m:e>
                    </m:d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Addiert man einen Vektor mit seinem Gegenvektor, dann erhält man den Nullvektor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 Light" panose="020F0302020204030204" pitchFamily="34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 Light" panose="020F0302020204030204" pitchFamily="34" charset="0"/>
                          </a:rPr>
                          <m:t>𝑣</m:t>
                        </m:r>
                      </m:e>
                    </m:acc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 Light" panose="020F03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 Light" panose="020F03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 Light" panose="020F0302020204030204" pitchFamily="34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 Light" panose="020F0302020204030204" pitchFamily="34" charset="0"/>
                              </a:rPr>
                              <m:t>0</m:t>
                            </m:r>
                          </m:num>
                          <m:den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 Light" panose="020F0302020204030204" pitchFamily="34" charset="0"/>
                              </a:rPr>
                              <m:t>0</m:t>
                            </m:r>
                          </m:den>
                        </m:f>
                      </m:e>
                    </m:d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ctr"/>
                <a:endParaRPr lang="de-AT" sz="11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 und Gegenvektor heben einander auf!!!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A1FF94BF-AEE0-4DF9-8961-64E8357943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50" y="1714938"/>
                <a:ext cx="6096000" cy="3678636"/>
              </a:xfrm>
              <a:prstGeom prst="rect">
                <a:avLst/>
              </a:prstGeom>
              <a:blipFill>
                <a:blip r:embed="rId4"/>
                <a:stretch>
                  <a:fillRect l="-800" r="-16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3F04C647-6DDF-4D8F-98A2-4C7D28CE111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731" t="-1" b="36677"/>
          <a:stretch/>
        </p:blipFill>
        <p:spPr bwMode="auto">
          <a:xfrm>
            <a:off x="7426960" y="1616075"/>
            <a:ext cx="3901440" cy="39543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264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310DE90-E299-4940-9AA1-2D567DF85752}"/>
              </a:ext>
            </a:extLst>
          </p:cNvPr>
          <p:cNvSpPr/>
          <p:nvPr/>
        </p:nvSpPr>
        <p:spPr>
          <a:xfrm>
            <a:off x="527327" y="360567"/>
            <a:ext cx="3544753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 den Gegenvektor an.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2B062CD-931C-4E07-9F6C-B3656D76E91C}"/>
                  </a:ext>
                </a:extLst>
              </p:cNvPr>
              <p:cNvSpPr/>
              <p:nvPr/>
            </p:nvSpPr>
            <p:spPr>
              <a:xfrm>
                <a:off x="527327" y="1344459"/>
                <a:ext cx="1374735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2B062CD-931C-4E07-9F6C-B3656D76E9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27" y="1344459"/>
                <a:ext cx="1374735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F8522B4-9C3D-48D0-95B1-19E8A858F0BD}"/>
                  </a:ext>
                </a:extLst>
              </p:cNvPr>
              <p:cNvSpPr/>
              <p:nvPr/>
            </p:nvSpPr>
            <p:spPr>
              <a:xfrm>
                <a:off x="527327" y="4014990"/>
                <a:ext cx="1659685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102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−103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F8522B4-9C3D-48D0-95B1-19E8A858F0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27" y="4014990"/>
                <a:ext cx="1659685" cy="7838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373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Koordinatensystem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FFAB52F-38F8-4C1D-B21A-01E11E608D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70" b="36442"/>
          <a:stretch/>
        </p:blipFill>
        <p:spPr bwMode="auto">
          <a:xfrm>
            <a:off x="869847" y="1313180"/>
            <a:ext cx="6347665" cy="4640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89A42E4-DE60-4F9C-B9DF-FC3D39B95BBE}"/>
                  </a:ext>
                </a:extLst>
              </p:cNvPr>
              <p:cNvSpPr txBox="1"/>
              <p:nvPr/>
            </p:nvSpPr>
            <p:spPr>
              <a:xfrm>
                <a:off x="7741920" y="2692400"/>
                <a:ext cx="368808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AT" sz="2000" dirty="0"/>
                  <a:t>im </a:t>
                </a:r>
                <a14:m>
                  <m:oMath xmlns:m="http://schemas.openxmlformats.org/officeDocument/2006/math">
                    <m:r>
                      <a:rPr lang="de-AT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de-AT" sz="2000" dirty="0"/>
                  <a:t>: </a:t>
                </a:r>
                <a:r>
                  <a:rPr lang="de-AT" sz="2000" b="1" dirty="0"/>
                  <a:t>zwei Achsen</a:t>
                </a:r>
              </a:p>
              <a:p>
                <a:pPr algn="ctr"/>
                <a:endParaRPr lang="de-AT" sz="2000" dirty="0"/>
              </a:p>
              <a:p>
                <a:pPr algn="ctr"/>
                <a:r>
                  <a:rPr lang="de-AT" sz="2000" dirty="0"/>
                  <a:t>im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³</m:t>
                    </m:r>
                  </m:oMath>
                </a14:m>
                <a:r>
                  <a:rPr lang="de-AT" sz="2000" dirty="0"/>
                  <a:t>: dritte Achse (z-Achse) kommt noch hinzu</a:t>
                </a: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89A42E4-DE60-4F9C-B9DF-FC3D39B95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920" y="2692400"/>
                <a:ext cx="3688080" cy="1323439"/>
              </a:xfrm>
              <a:prstGeom prst="rect">
                <a:avLst/>
              </a:prstGeom>
              <a:blipFill>
                <a:blip r:embed="rId5"/>
                <a:stretch>
                  <a:fillRect t="-3226" r="-992" b="-69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feil: nach links 5">
            <a:extLst>
              <a:ext uri="{FF2B5EF4-FFF2-40B4-BE49-F238E27FC236}">
                <a16:creationId xmlns:a16="http://schemas.microsoft.com/office/drawing/2014/main" id="{ADBD4DB5-A1D9-4760-8929-B9D0752259DC}"/>
              </a:ext>
            </a:extLst>
          </p:cNvPr>
          <p:cNvSpPr/>
          <p:nvPr/>
        </p:nvSpPr>
        <p:spPr>
          <a:xfrm rot="20941559">
            <a:off x="7080839" y="2857772"/>
            <a:ext cx="1276056" cy="386338"/>
          </a:xfrm>
          <a:prstGeom prst="leftArrow">
            <a:avLst>
              <a:gd name="adj1" fmla="val 50000"/>
              <a:gd name="adj2" fmla="val 75817"/>
            </a:avLst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354942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Punkte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354942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E43C81A-D41E-4326-936A-58AA99E4FCA6}"/>
                  </a:ext>
                </a:extLst>
              </p:cNvPr>
              <p:cNvSpPr/>
              <p:nvPr/>
            </p:nvSpPr>
            <p:spPr>
              <a:xfrm>
                <a:off x="487680" y="1183546"/>
                <a:ext cx="10199370" cy="53840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ein Koordinatensystem lassen sich Punkte eintragen. Diese besitzen, entsprechend ihrer Lage, Koordinaten.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 Bild z.B. haben wir die Punkte A und B, wobei sich A im ersten Quadranten befindet und B im vierten Quadranten. Man schreibt: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𝑏𝑧𝑤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 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=(1|−2)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E43C81A-D41E-4326-936A-58AA99E4FC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" y="1183546"/>
                <a:ext cx="10199370" cy="5384038"/>
              </a:xfrm>
              <a:prstGeom prst="rect">
                <a:avLst/>
              </a:prstGeom>
              <a:blipFill>
                <a:blip r:embed="rId5"/>
                <a:stretch>
                  <a:fillRect t="-453" r="-598" b="-11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BD06AF3A-2A8A-4C1A-B48E-CFB8FD7D55D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90" b="58233"/>
          <a:stretch/>
        </p:blipFill>
        <p:spPr bwMode="auto">
          <a:xfrm>
            <a:off x="3529965" y="1985009"/>
            <a:ext cx="5132070" cy="35991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946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Punkte (allgemein)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A28B3C1-53C5-41B8-8ED6-192DA2435173}"/>
                  </a:ext>
                </a:extLst>
              </p:cNvPr>
              <p:cNvSpPr/>
              <p:nvPr/>
            </p:nvSpPr>
            <p:spPr>
              <a:xfrm>
                <a:off x="688033" y="1305233"/>
                <a:ext cx="10826207" cy="4838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Einen allgemeinen Punkt schreibt man an als…</a:t>
                </a:r>
              </a:p>
              <a:p>
                <a:pPr marL="342900" indent="-342900" algn="ctr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𝑷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(im 2-dimensionalen Raum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 </a:t>
                </a:r>
              </a:p>
              <a:p>
                <a:pPr marL="342900" indent="-342900" algn="ctr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ctr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𝑷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𝒛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(im 3-dimensionalen Raum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342900" indent="-342900" algn="ctr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ctr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𝑷</m:t>
                    </m:r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sSub>
                      <m:sSubPr>
                        <m:ctrlPr>
                          <a:rPr lang="de-AT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de-AT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AT" sz="2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de-AT" sz="2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…|</m:t>
                    </m:r>
                    <m:sSub>
                      <m:sSubPr>
                        <m:ctrlPr>
                          <a:rPr lang="de-AT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r>
                      <a:rPr lang="de-AT" sz="2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(im n-dimensionalen Raum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erste Koordinate entspricht der x-Koordinate, die zweite der y-Koordinate, die eventuelle dritte der z-Koordinate.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Punkte werden immer mit Großbuchstaben angegeben</a:t>
                </a:r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A28B3C1-53C5-41B8-8ED6-192DA24351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33" y="1305233"/>
                <a:ext cx="10826207" cy="4838376"/>
              </a:xfrm>
              <a:prstGeom prst="rect">
                <a:avLst/>
              </a:prstGeom>
              <a:blipFill>
                <a:blip r:embed="rId4"/>
                <a:stretch>
                  <a:fillRect t="-504" b="-264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00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(Vektor)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1B1F0D4-9EA8-4715-ADFF-53B7357D0A0B}"/>
                  </a:ext>
                </a:extLst>
              </p:cNvPr>
              <p:cNvSpPr/>
              <p:nvPr/>
            </p:nvSpPr>
            <p:spPr>
              <a:xfrm>
                <a:off x="762000" y="1109744"/>
                <a:ext cx="9418320" cy="33001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Zahlenpaar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acc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den>
                        </m:f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als 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bezeichnet.</a:t>
                </a: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Analog bezeichnet man ein </a:t>
                </a:r>
                <a:r>
                  <a:rPr lang="de-AT" sz="20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Zahlentripel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acc>
                    <m:r>
                      <a:rPr lang="de-AT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de-AT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AT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als </a:t>
                </a:r>
                <a:r>
                  <a:rPr lang="de-AT" sz="20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 </a:t>
                </a:r>
                <a:r>
                  <a:rPr lang="de-AT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de-AT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. </a:t>
                </a:r>
                <a:endParaRPr lang="de-AT" sz="28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 al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lgemeiner Vektor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wird als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acc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0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0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AT" sz="20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0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geschrieben</a:t>
                </a:r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1B1F0D4-9EA8-4715-ADFF-53B7357D0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109744"/>
                <a:ext cx="9418320" cy="3300134"/>
              </a:xfrm>
              <a:prstGeom prst="rect">
                <a:avLst/>
              </a:prstGeom>
              <a:blipFill>
                <a:blip r:embed="rId4"/>
                <a:stretch>
                  <a:fillRect l="-5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74C44CE-8800-432E-B736-7A7EBA16156D}"/>
                  </a:ext>
                </a:extLst>
              </p:cNvPr>
              <p:cNvSpPr/>
              <p:nvPr/>
            </p:nvSpPr>
            <p:spPr>
              <a:xfrm>
                <a:off x="2052319" y="4866567"/>
                <a:ext cx="8087360" cy="1274003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Vektoren können in </a:t>
                </a: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Spaltenform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oder in </a:t>
                </a: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Zeilenform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angeschrieben werden.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                   </m:t>
                    </m:r>
                    <m:acc>
                      <m:accPr>
                        <m:chr m:val="⃑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=(1</m:t>
                    </m:r>
                    <m:d>
                      <m:dPr>
                        <m:begChr m:val="|"/>
                        <m:endChr m:val="|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de-AT" sz="2000" dirty="0"/>
                  <a:t>3)</a:t>
                </a: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74C44CE-8800-432E-B736-7A7EBA1615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319" y="4866567"/>
                <a:ext cx="8087360" cy="1274003"/>
              </a:xfrm>
              <a:prstGeom prst="rect">
                <a:avLst/>
              </a:prstGeom>
              <a:blipFill>
                <a:blip r:embed="rId5"/>
                <a:stretch>
                  <a:fillRect l="-225" t="-465" r="-225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Geometrische Darstellung von Vektoren</a:t>
            </a:r>
          </a:p>
          <a:p>
            <a:pPr algn="ctr"/>
            <a:r>
              <a:rPr lang="de-AT" sz="28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#1: Darstellung als Punkt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997AE82-43C3-4447-9348-C48CFE027677}"/>
                  </a:ext>
                </a:extLst>
              </p:cNvPr>
              <p:cNvSpPr/>
              <p:nvPr/>
            </p:nvSpPr>
            <p:spPr>
              <a:xfrm>
                <a:off x="447040" y="2118582"/>
                <a:ext cx="6096000" cy="87331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 als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=(4|1)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Vektor gibt dabei die x- und y-Koordinaten des Punktes an.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997AE82-43C3-4447-9348-C48CFE0276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40" y="2118582"/>
                <a:ext cx="6096000" cy="873316"/>
              </a:xfrm>
              <a:prstGeom prst="rect">
                <a:avLst/>
              </a:prstGeom>
              <a:blipFill>
                <a:blip r:embed="rId4"/>
                <a:stretch>
                  <a:fillRect l="-800" t="-4895" r="-300" b="-104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09E0B3F6-6BC9-41D2-9191-D215B2CDF1A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2442" b="38939"/>
          <a:stretch/>
        </p:blipFill>
        <p:spPr bwMode="auto">
          <a:xfrm>
            <a:off x="6538383" y="1823720"/>
            <a:ext cx="5206577" cy="38252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BA1CAC4D-4506-48AA-B87D-43A7CB514FB8}"/>
              </a:ext>
            </a:extLst>
          </p:cNvPr>
          <p:cNvSpPr/>
          <p:nvPr/>
        </p:nvSpPr>
        <p:spPr>
          <a:xfrm>
            <a:off x="2223322" y="3429000"/>
            <a:ext cx="2684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!! </a:t>
            </a:r>
            <a:r>
              <a:rPr lang="de-AT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Großbuchstabe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!!</a:t>
            </a:r>
            <a:endParaRPr lang="de-AT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311D2EC-75B1-41DB-AA02-DDA5E98CA115}"/>
              </a:ext>
            </a:extLst>
          </p:cNvPr>
          <p:cNvSpPr/>
          <p:nvPr/>
        </p:nvSpPr>
        <p:spPr>
          <a:xfrm>
            <a:off x="309153" y="4327767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Darstellung als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Punkt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eindeutig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Einem Zahlenpaar (=Vektor) entspricht genau ein Punkt!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73135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Geometrische Darstellung von Vektoren</a:t>
            </a:r>
          </a:p>
          <a:p>
            <a:pPr algn="ctr"/>
            <a:r>
              <a:rPr lang="de-AT" sz="28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#2: Darstellung als Pfeil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B2C59FD-8552-464D-A173-CCFB313A87E8}"/>
                  </a:ext>
                </a:extLst>
              </p:cNvPr>
              <p:cNvSpPr/>
              <p:nvPr/>
            </p:nvSpPr>
            <p:spPr>
              <a:xfrm>
                <a:off x="309153" y="1825079"/>
                <a:ext cx="5207727" cy="3776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 als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Pfeil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an, um wie viele Einheiten man sich parallel zur x-Achse bewegt 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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Positive x-Koordinate: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nach rechts</a:t>
                </a:r>
                <a:endParaRPr lang="de-AT" sz="24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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Negative x-Koordinate: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nach links</a:t>
                </a:r>
                <a:b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an, um wie viele Einheiten man sich parallel zur y-Achse bewegt.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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Positive y-Koordinate: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nach oben</a:t>
                </a:r>
                <a:endParaRPr lang="de-AT" sz="24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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Negative y-Koordinate: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nach unten</a:t>
                </a:r>
                <a:endParaRPr lang="de-AT" sz="24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B2C59FD-8552-464D-A173-CCFB313A87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825079"/>
                <a:ext cx="5207727" cy="3776803"/>
              </a:xfrm>
              <a:prstGeom prst="rect">
                <a:avLst/>
              </a:prstGeom>
              <a:blipFill>
                <a:blip r:embed="rId4"/>
                <a:stretch>
                  <a:fillRect l="-820" b="-16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EAC05FC5-D295-4D23-91CD-B761E10CBBF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6094" b="38258"/>
          <a:stretch/>
        </p:blipFill>
        <p:spPr bwMode="auto">
          <a:xfrm>
            <a:off x="5516880" y="2070258"/>
            <a:ext cx="6227116" cy="36027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8436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Geometrische Darstellung von Vektoren</a:t>
            </a:r>
          </a:p>
          <a:p>
            <a:pPr algn="ctr"/>
            <a:r>
              <a:rPr lang="de-AT" sz="28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#2: Darstellung als Pfeil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F9B08574-BD2B-4E48-A5AF-EEA3797DFCF4}"/>
              </a:ext>
            </a:extLst>
          </p:cNvPr>
          <p:cNvSpPr/>
          <p:nvPr/>
        </p:nvSpPr>
        <p:spPr>
          <a:xfrm>
            <a:off x="572156" y="2226758"/>
            <a:ext cx="3918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!!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Kleinbuchstabe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einem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Pfeil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!!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720EEB7-3E60-424F-B43E-871A295CD862}"/>
                  </a:ext>
                </a:extLst>
              </p:cNvPr>
              <p:cNvSpPr/>
              <p:nvPr/>
            </p:nvSpPr>
            <p:spPr>
              <a:xfrm>
                <a:off x="1939998" y="2848916"/>
                <a:ext cx="1182375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AT" sz="2000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720EEB7-3E60-424F-B43E-871A295CD8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998" y="2848916"/>
                <a:ext cx="1182375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4EEDAAFC-73F3-4CFA-B1CA-EBDFA382D9BE}"/>
              </a:ext>
            </a:extLst>
          </p:cNvPr>
          <p:cNvSpPr/>
          <p:nvPr/>
        </p:nvSpPr>
        <p:spPr>
          <a:xfrm>
            <a:off x="92786" y="3854833"/>
            <a:ext cx="4876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Darstellung als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Pfeil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eindeutig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Es gibt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unendlich viele Pfeile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die denselben Vektor darstellen. Diese Pfeile sind aber alle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parallel, gleich lang und gleich gerichtet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0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39EB0F5-5C5E-4E89-9ADB-2C981AD7769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973" b="5588"/>
          <a:stretch/>
        </p:blipFill>
        <p:spPr>
          <a:xfrm>
            <a:off x="5469334" y="1564640"/>
            <a:ext cx="5857442" cy="4785360"/>
          </a:xfrm>
          <a:prstGeom prst="rect">
            <a:avLst/>
          </a:prstGeom>
        </p:spPr>
      </p:pic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40FE30B-A48C-4815-B782-8373556F7C5C}"/>
              </a:ext>
            </a:extLst>
          </p:cNvPr>
          <p:cNvCxnSpPr>
            <a:cxnSpLocks/>
          </p:cNvCxnSpPr>
          <p:nvPr/>
        </p:nvCxnSpPr>
        <p:spPr>
          <a:xfrm flipV="1">
            <a:off x="6797040" y="2702560"/>
            <a:ext cx="1127760" cy="168656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53157D3E-6406-462A-B232-6DE60FFC9A8F}"/>
              </a:ext>
            </a:extLst>
          </p:cNvPr>
          <p:cNvCxnSpPr>
            <a:cxnSpLocks/>
          </p:cNvCxnSpPr>
          <p:nvPr/>
        </p:nvCxnSpPr>
        <p:spPr>
          <a:xfrm flipV="1">
            <a:off x="8498028" y="2103120"/>
            <a:ext cx="1164132" cy="170510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FC869354-C408-46B3-982A-FE99A6F12871}"/>
              </a:ext>
            </a:extLst>
          </p:cNvPr>
          <p:cNvCxnSpPr>
            <a:cxnSpLocks/>
          </p:cNvCxnSpPr>
          <p:nvPr/>
        </p:nvCxnSpPr>
        <p:spPr>
          <a:xfrm flipV="1">
            <a:off x="7924800" y="4346706"/>
            <a:ext cx="1164132" cy="170510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BEDA9B4F-6D39-4FB2-9645-B9B231AF4C4A}"/>
              </a:ext>
            </a:extLst>
          </p:cNvPr>
          <p:cNvCxnSpPr>
            <a:cxnSpLocks/>
          </p:cNvCxnSpPr>
          <p:nvPr/>
        </p:nvCxnSpPr>
        <p:spPr>
          <a:xfrm flipV="1">
            <a:off x="9625788" y="3240850"/>
            <a:ext cx="1164132" cy="170510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BFC0AADE-8B2B-43E5-A7C6-747188FCB8BA}"/>
              </a:ext>
            </a:extLst>
          </p:cNvPr>
          <p:cNvCxnSpPr>
            <a:cxnSpLocks/>
          </p:cNvCxnSpPr>
          <p:nvPr/>
        </p:nvCxnSpPr>
        <p:spPr>
          <a:xfrm flipV="1">
            <a:off x="5678118" y="2103120"/>
            <a:ext cx="1164132" cy="170510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24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578E1A5-0A30-46ED-A0D4-FDB8B04C49D6}"/>
              </a:ext>
            </a:extLst>
          </p:cNvPr>
          <p:cNvSpPr/>
          <p:nvPr/>
        </p:nvSpPr>
        <p:spPr>
          <a:xfrm>
            <a:off x="203575" y="410803"/>
            <a:ext cx="865632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jeweils vier verschiedene Pfeildarstellungen des gegebenen Vektors.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1DFA40A7-2A24-4954-A70E-B7FE213DD1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194" b="15559"/>
          <a:stretch/>
        </p:blipFill>
        <p:spPr bwMode="auto">
          <a:xfrm>
            <a:off x="2427447" y="1792173"/>
            <a:ext cx="5812156" cy="46682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DAAEDF5-5837-4137-A416-3657778AA978}"/>
                  </a:ext>
                </a:extLst>
              </p:cNvPr>
              <p:cNvSpPr/>
              <p:nvPr/>
            </p:nvSpPr>
            <p:spPr>
              <a:xfrm>
                <a:off x="3729944" y="763623"/>
                <a:ext cx="1603581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DAAEDF5-5837-4137-A416-3657778AA9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944" y="763623"/>
                <a:ext cx="1603581" cy="9221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57042DE3-356A-4A40-82E7-8075F643EEA1}"/>
              </a:ext>
            </a:extLst>
          </p:cNvPr>
          <p:cNvCxnSpPr>
            <a:cxnSpLocks/>
          </p:cNvCxnSpPr>
          <p:nvPr/>
        </p:nvCxnSpPr>
        <p:spPr>
          <a:xfrm>
            <a:off x="3314700" y="2409826"/>
            <a:ext cx="1247775" cy="121919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7D97C63-4E6B-4BCF-9307-EB91785D9A4B}"/>
              </a:ext>
            </a:extLst>
          </p:cNvPr>
          <p:cNvCxnSpPr>
            <a:cxnSpLocks/>
          </p:cNvCxnSpPr>
          <p:nvPr/>
        </p:nvCxnSpPr>
        <p:spPr>
          <a:xfrm>
            <a:off x="5153263" y="3019425"/>
            <a:ext cx="1247775" cy="121919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A0592C4-3535-4F9F-9961-CDBFD8C46522}"/>
              </a:ext>
            </a:extLst>
          </p:cNvPr>
          <p:cNvCxnSpPr>
            <a:cxnSpLocks/>
          </p:cNvCxnSpPr>
          <p:nvPr/>
        </p:nvCxnSpPr>
        <p:spPr>
          <a:xfrm>
            <a:off x="3314700" y="4246678"/>
            <a:ext cx="1247775" cy="121919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938C9D09-B176-4C83-972F-197923E3C06C}"/>
              </a:ext>
            </a:extLst>
          </p:cNvPr>
          <p:cNvCxnSpPr>
            <a:cxnSpLocks/>
          </p:cNvCxnSpPr>
          <p:nvPr/>
        </p:nvCxnSpPr>
        <p:spPr>
          <a:xfrm>
            <a:off x="5777150" y="4856277"/>
            <a:ext cx="1247775" cy="121919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8B3F30FD-FD5F-40FE-95E4-490C2B3EFD66}"/>
              </a:ext>
            </a:extLst>
          </p:cNvPr>
          <p:cNvSpPr txBox="1"/>
          <p:nvPr/>
        </p:nvSpPr>
        <p:spPr>
          <a:xfrm>
            <a:off x="7367409" y="860140"/>
            <a:ext cx="174438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dirty="0"/>
              <a:t>2 nach rechts!!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F1811D0-1EC2-480E-903E-4253FB9B88AC}"/>
              </a:ext>
            </a:extLst>
          </p:cNvPr>
          <p:cNvSpPr txBox="1"/>
          <p:nvPr/>
        </p:nvSpPr>
        <p:spPr>
          <a:xfrm>
            <a:off x="7389049" y="1685799"/>
            <a:ext cx="170110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dirty="0"/>
              <a:t>2 nach unten!!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6A965817-51F4-4D37-A294-799B2741E5D3}"/>
              </a:ext>
            </a:extLst>
          </p:cNvPr>
          <p:cNvCxnSpPr/>
          <p:nvPr/>
        </p:nvCxnSpPr>
        <p:spPr>
          <a:xfrm flipH="1">
            <a:off x="5238750" y="1044806"/>
            <a:ext cx="199072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21EBBD5D-5BC5-49D4-82EB-2FC19662188D}"/>
              </a:ext>
            </a:extLst>
          </p:cNvPr>
          <p:cNvCxnSpPr>
            <a:cxnSpLocks/>
          </p:cNvCxnSpPr>
          <p:nvPr/>
        </p:nvCxnSpPr>
        <p:spPr>
          <a:xfrm flipH="1" flipV="1">
            <a:off x="5238751" y="1454381"/>
            <a:ext cx="1990724" cy="3927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28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543</Words>
  <Application>Microsoft Office PowerPoint</Application>
  <PresentationFormat>Breitbild</PresentationFormat>
  <Paragraphs>85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Calibri</vt:lpstr>
      <vt:lpstr>Calibri Light</vt:lpstr>
      <vt:lpstr>Cambria Math</vt:lpstr>
      <vt:lpstr>Georgia</vt:lpstr>
      <vt:lpstr>Trebuchet MS</vt:lpstr>
      <vt:lpstr>Wingdings</vt:lpstr>
      <vt:lpstr>Holzart</vt:lpstr>
      <vt:lpstr>Vektorrechnung Grundlagen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2022-11-04T10:57:56Z</dcterms:modified>
</cp:coreProperties>
</file>