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327" r:id="rId3"/>
    <p:sldId id="329" r:id="rId4"/>
    <p:sldId id="330" r:id="rId5"/>
    <p:sldId id="331" r:id="rId6"/>
    <p:sldId id="333" r:id="rId7"/>
    <p:sldId id="332" r:id="rId8"/>
    <p:sldId id="341" r:id="rId9"/>
    <p:sldId id="334" r:id="rId10"/>
    <p:sldId id="335" r:id="rId11"/>
    <p:sldId id="336" r:id="rId12"/>
    <p:sldId id="342" r:id="rId13"/>
    <p:sldId id="337" r:id="rId14"/>
    <p:sldId id="343" r:id="rId15"/>
    <p:sldId id="338" r:id="rId16"/>
    <p:sldId id="344" r:id="rId17"/>
    <p:sldId id="339" r:id="rId18"/>
    <p:sldId id="340" r:id="rId19"/>
    <p:sldId id="345" r:id="rId2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E8EA885A-C420-4ACD-8B0C-0C7DC013EE36}"/>
    <pc:docChg chg="custSel delSld modSld">
      <pc:chgData name="Tegischer Lukas" userId="f78daebb-0565-485c-bd0e-1cd035e796ff" providerId="ADAL" clId="{E8EA885A-C420-4ACD-8B0C-0C7DC013EE36}" dt="2022-11-04T11:15:42.236" v="14" actId="47"/>
      <pc:docMkLst>
        <pc:docMk/>
      </pc:docMkLst>
      <pc:sldChg chg="delSp mod">
        <pc:chgData name="Tegischer Lukas" userId="f78daebb-0565-485c-bd0e-1cd035e796ff" providerId="ADAL" clId="{E8EA885A-C420-4ACD-8B0C-0C7DC013EE36}" dt="2022-11-04T11:15:24.103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E8EA885A-C420-4ACD-8B0C-0C7DC013EE36}" dt="2022-11-04T11:15:24.103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E8EA885A-C420-4ACD-8B0C-0C7DC013EE36}" dt="2022-11-04T11:15:42.236" v="14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E8EA885A-C420-4ACD-8B0C-0C7DC013EE36}" dt="2022-11-04T11:15:25.018" v="1" actId="478"/>
        <pc:sldMkLst>
          <pc:docMk/>
          <pc:sldMk cId="1731357294" sldId="327"/>
        </pc:sldMkLst>
        <pc:picChg chg="del">
          <ac:chgData name="Tegischer Lukas" userId="f78daebb-0565-485c-bd0e-1cd035e796ff" providerId="ADAL" clId="{E8EA885A-C420-4ACD-8B0C-0C7DC013EE36}" dt="2022-11-04T11:15:25.018" v="1" actId="478"/>
          <ac:picMkLst>
            <pc:docMk/>
            <pc:sldMk cId="1731357294" sldId="32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E8EA885A-C420-4ACD-8B0C-0C7DC013EE36}" dt="2022-11-04T11:15:25.554" v="2" actId="478"/>
        <pc:sldMkLst>
          <pc:docMk/>
          <pc:sldMk cId="2529241217" sldId="329"/>
        </pc:sldMkLst>
        <pc:picChg chg="del">
          <ac:chgData name="Tegischer Lukas" userId="f78daebb-0565-485c-bd0e-1cd035e796ff" providerId="ADAL" clId="{E8EA885A-C420-4ACD-8B0C-0C7DC013EE36}" dt="2022-11-04T11:15:25.554" v="2" actId="478"/>
          <ac:picMkLst>
            <pc:docMk/>
            <pc:sldMk cId="2529241217" sldId="32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E8EA885A-C420-4ACD-8B0C-0C7DC013EE36}" dt="2022-11-04T11:15:26.071" v="3" actId="478"/>
        <pc:sldMkLst>
          <pc:docMk/>
          <pc:sldMk cId="4242640888" sldId="330"/>
        </pc:sldMkLst>
        <pc:picChg chg="del">
          <ac:chgData name="Tegischer Lukas" userId="f78daebb-0565-485c-bd0e-1cd035e796ff" providerId="ADAL" clId="{E8EA885A-C420-4ACD-8B0C-0C7DC013EE36}" dt="2022-11-04T11:15:26.071" v="3" actId="478"/>
          <ac:picMkLst>
            <pc:docMk/>
            <pc:sldMk cId="4242640888" sldId="33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E8EA885A-C420-4ACD-8B0C-0C7DC013EE36}" dt="2022-11-04T11:15:26.603" v="4" actId="478"/>
        <pc:sldMkLst>
          <pc:docMk/>
          <pc:sldMk cId="622695636" sldId="331"/>
        </pc:sldMkLst>
        <pc:picChg chg="del">
          <ac:chgData name="Tegischer Lukas" userId="f78daebb-0565-485c-bd0e-1cd035e796ff" providerId="ADAL" clId="{E8EA885A-C420-4ACD-8B0C-0C7DC013EE36}" dt="2022-11-04T11:15:26.603" v="4" actId="478"/>
          <ac:picMkLst>
            <pc:docMk/>
            <pc:sldMk cId="622695636" sldId="33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E8EA885A-C420-4ACD-8B0C-0C7DC013EE36}" dt="2022-11-04T11:15:29.829" v="6" actId="478"/>
        <pc:sldMkLst>
          <pc:docMk/>
          <pc:sldMk cId="2869528389" sldId="332"/>
        </pc:sldMkLst>
        <pc:picChg chg="del">
          <ac:chgData name="Tegischer Lukas" userId="f78daebb-0565-485c-bd0e-1cd035e796ff" providerId="ADAL" clId="{E8EA885A-C420-4ACD-8B0C-0C7DC013EE36}" dt="2022-11-04T11:15:29.829" v="6" actId="478"/>
          <ac:picMkLst>
            <pc:docMk/>
            <pc:sldMk cId="2869528389" sldId="332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E8EA885A-C420-4ACD-8B0C-0C7DC013EE36}" dt="2022-11-04T11:15:27.115" v="5" actId="478"/>
        <pc:sldMkLst>
          <pc:docMk/>
          <pc:sldMk cId="430876010" sldId="333"/>
        </pc:sldMkLst>
        <pc:picChg chg="del">
          <ac:chgData name="Tegischer Lukas" userId="f78daebb-0565-485c-bd0e-1cd035e796ff" providerId="ADAL" clId="{E8EA885A-C420-4ACD-8B0C-0C7DC013EE36}" dt="2022-11-04T11:15:27.115" v="5" actId="478"/>
          <ac:picMkLst>
            <pc:docMk/>
            <pc:sldMk cId="430876010" sldId="33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E8EA885A-C420-4ACD-8B0C-0C7DC013EE36}" dt="2022-11-04T11:15:31.227" v="7" actId="478"/>
        <pc:sldMkLst>
          <pc:docMk/>
          <pc:sldMk cId="2516222174" sldId="334"/>
        </pc:sldMkLst>
        <pc:picChg chg="del">
          <ac:chgData name="Tegischer Lukas" userId="f78daebb-0565-485c-bd0e-1cd035e796ff" providerId="ADAL" clId="{E8EA885A-C420-4ACD-8B0C-0C7DC013EE36}" dt="2022-11-04T11:15:31.227" v="7" actId="478"/>
          <ac:picMkLst>
            <pc:docMk/>
            <pc:sldMk cId="2516222174" sldId="33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E8EA885A-C420-4ACD-8B0C-0C7DC013EE36}" dt="2022-11-04T11:15:32.009" v="8" actId="478"/>
        <pc:sldMkLst>
          <pc:docMk/>
          <pc:sldMk cId="415209281" sldId="335"/>
        </pc:sldMkLst>
        <pc:picChg chg="del">
          <ac:chgData name="Tegischer Lukas" userId="f78daebb-0565-485c-bd0e-1cd035e796ff" providerId="ADAL" clId="{E8EA885A-C420-4ACD-8B0C-0C7DC013EE36}" dt="2022-11-04T11:15:32.009" v="8" actId="478"/>
          <ac:picMkLst>
            <pc:docMk/>
            <pc:sldMk cId="415209281" sldId="33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E8EA885A-C420-4ACD-8B0C-0C7DC013EE36}" dt="2022-11-04T11:15:32.908" v="9" actId="478"/>
        <pc:sldMkLst>
          <pc:docMk/>
          <pc:sldMk cId="2762341962" sldId="336"/>
        </pc:sldMkLst>
        <pc:picChg chg="del">
          <ac:chgData name="Tegischer Lukas" userId="f78daebb-0565-485c-bd0e-1cd035e796ff" providerId="ADAL" clId="{E8EA885A-C420-4ACD-8B0C-0C7DC013EE36}" dt="2022-11-04T11:15:32.908" v="9" actId="478"/>
          <ac:picMkLst>
            <pc:docMk/>
            <pc:sldMk cId="2762341962" sldId="33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E8EA885A-C420-4ACD-8B0C-0C7DC013EE36}" dt="2022-11-04T11:15:34.814" v="10" actId="478"/>
        <pc:sldMkLst>
          <pc:docMk/>
          <pc:sldMk cId="1780470964" sldId="337"/>
        </pc:sldMkLst>
        <pc:picChg chg="del">
          <ac:chgData name="Tegischer Lukas" userId="f78daebb-0565-485c-bd0e-1cd035e796ff" providerId="ADAL" clId="{E8EA885A-C420-4ACD-8B0C-0C7DC013EE36}" dt="2022-11-04T11:15:34.814" v="10" actId="478"/>
          <ac:picMkLst>
            <pc:docMk/>
            <pc:sldMk cId="1780470964" sldId="33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E8EA885A-C420-4ACD-8B0C-0C7DC013EE36}" dt="2022-11-04T11:15:36.248" v="11" actId="478"/>
        <pc:sldMkLst>
          <pc:docMk/>
          <pc:sldMk cId="167577190" sldId="338"/>
        </pc:sldMkLst>
        <pc:picChg chg="del">
          <ac:chgData name="Tegischer Lukas" userId="f78daebb-0565-485c-bd0e-1cd035e796ff" providerId="ADAL" clId="{E8EA885A-C420-4ACD-8B0C-0C7DC013EE36}" dt="2022-11-04T11:15:36.248" v="11" actId="478"/>
          <ac:picMkLst>
            <pc:docMk/>
            <pc:sldMk cId="167577190" sldId="33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E8EA885A-C420-4ACD-8B0C-0C7DC013EE36}" dt="2022-11-04T11:15:38.513" v="12" actId="478"/>
        <pc:sldMkLst>
          <pc:docMk/>
          <pc:sldMk cId="4121298962" sldId="339"/>
        </pc:sldMkLst>
        <pc:picChg chg="del">
          <ac:chgData name="Tegischer Lukas" userId="f78daebb-0565-485c-bd0e-1cd035e796ff" providerId="ADAL" clId="{E8EA885A-C420-4ACD-8B0C-0C7DC013EE36}" dt="2022-11-04T11:15:38.513" v="12" actId="478"/>
          <ac:picMkLst>
            <pc:docMk/>
            <pc:sldMk cId="4121298962" sldId="33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E8EA885A-C420-4ACD-8B0C-0C7DC013EE36}" dt="2022-11-04T11:15:39.547" v="13" actId="478"/>
        <pc:sldMkLst>
          <pc:docMk/>
          <pc:sldMk cId="427262542" sldId="340"/>
        </pc:sldMkLst>
        <pc:picChg chg="del">
          <ac:chgData name="Tegischer Lukas" userId="f78daebb-0565-485c-bd0e-1cd035e796ff" providerId="ADAL" clId="{E8EA885A-C420-4ACD-8B0C-0C7DC013EE36}" dt="2022-11-04T11:15:39.547" v="13" actId="478"/>
          <ac:picMkLst>
            <pc:docMk/>
            <pc:sldMk cId="427262542" sldId="340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213546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111945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932645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220804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902931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23036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654432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889870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064562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6541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84564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994742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358071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318085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749374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285129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484202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1694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2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/>
              <p:cNvSpPr>
                <a:spLocks noGrp="1"/>
              </p:cNvSpPr>
              <p:nvPr>
                <p:ph type="title"/>
              </p:nvPr>
            </p:nvSpPr>
            <p:spPr>
              <a:xfrm>
                <a:off x="2158889" y="1771135"/>
                <a:ext cx="9394935" cy="2068438"/>
              </a:xfrm>
              <a:ln w="28575">
                <a:solidFill>
                  <a:schemeClr val="tx1"/>
                </a:solidFill>
              </a:ln>
            </p:spPr>
            <p:txBody>
              <a:bodyPr>
                <a:normAutofit/>
              </a:bodyPr>
              <a:lstStyle/>
              <a:p>
                <a:pPr algn="ctr"/>
                <a:r>
                  <a:rPr lang="de-AT" sz="4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Vektoren im </a:t>
                </a:r>
                <a14:m>
                  <m:oMath xmlns:m="http://schemas.openxmlformats.org/officeDocument/2006/math">
                    <m:r>
                      <a:rPr lang="de-AT" sz="4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ℝ</m:t>
                    </m:r>
                    <m:r>
                      <a:rPr lang="de-AT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³</m:t>
                    </m:r>
                  </m:oMath>
                </a14:m>
                <a:br>
                  <a:rPr lang="de-AT" sz="44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lang="de-AT" sz="3600" b="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Grundlagen, WH Rechenregeln aus dem </a:t>
                </a:r>
                <a14:m>
                  <m:oMath xmlns:m="http://schemas.openxmlformats.org/officeDocument/2006/math">
                    <m:r>
                      <a:rPr lang="de-AT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ℝ</m:t>
                    </m:r>
                    <m:r>
                      <a:rPr lang="de-AT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²</m:t>
                    </m:r>
                  </m:oMath>
                </a14:m>
                <a:endParaRPr lang="de-AT" sz="2000" b="0" dirty="0">
                  <a:solidFill>
                    <a:srgbClr val="00B05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itel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158889" y="1771135"/>
                <a:ext cx="9394935" cy="2068438"/>
              </a:xfr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1245424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WH: Vektor zwischen zwei Punkten</a:t>
            </a:r>
            <a:endParaRPr lang="de-AT" sz="28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36FD189F-F659-4B23-9034-AEE991C06D38}"/>
                  </a:ext>
                </a:extLst>
              </p:cNvPr>
              <p:cNvSpPr txBox="1"/>
              <p:nvPr/>
            </p:nvSpPr>
            <p:spPr>
              <a:xfrm>
                <a:off x="690880" y="2217642"/>
                <a:ext cx="10241280" cy="20237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Den Vektor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zwischen zwei Punkten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d>
                      <m:dPr>
                        <m:begChr m:val="|"/>
                        <m:endChr m:val="|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sub>
                        </m:sSub>
                      </m:e>
                    </m:d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B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d>
                      <m:dPr>
                        <m:begChr m:val="|"/>
                        <m:endChr m:val="|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𝐵</m:t>
                            </m:r>
                          </m:sub>
                        </m:sSub>
                      </m:e>
                    </m:d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berechnet man wieder mit Hilfe der „Spitze-minus-Schaft“-Regel: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𝐵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𝐴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d>
                        <m:d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  <m:r>
                                  <a:rPr lang="de-AT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  <m:r>
                                  <a:rPr lang="de-AT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  <m:r>
                                  <a:rPr lang="de-AT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de-AT" sz="1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𝐴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Es gilt aufgrund des Gegenvektors:</a:t>
                </a:r>
                <a:r>
                  <a:rPr lang="de-AT" sz="1800" b="1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𝐴𝐵</m:t>
                        </m:r>
                      </m:e>
                    </m:acc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=−</m:t>
                    </m:r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𝐵𝐴</m:t>
                        </m:r>
                      </m:e>
                    </m:acc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36FD189F-F659-4B23-9034-AEE991C06D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880" y="2217642"/>
                <a:ext cx="10241280" cy="2023759"/>
              </a:xfrm>
              <a:prstGeom prst="rect">
                <a:avLst/>
              </a:prstGeom>
              <a:blipFill>
                <a:blip r:embed="rId4"/>
                <a:stretch>
                  <a:fillRect l="-476" r="-417" b="-391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209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2" y="1468944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WH: Betrag und Einheitsvektor</a:t>
            </a:r>
            <a:endParaRPr lang="de-AT" sz="28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6FF744E1-6284-4858-B7E1-2A6F9665D627}"/>
                  </a:ext>
                </a:extLst>
              </p:cNvPr>
              <p:cNvSpPr txBox="1"/>
              <p:nvPr/>
            </p:nvSpPr>
            <p:spPr>
              <a:xfrm>
                <a:off x="1678576" y="2376500"/>
                <a:ext cx="8834846" cy="21720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Der Betrag eines Vektors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berechnet man im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ℝ</m:t>
                        </m:r>
                      </m:e>
                      <m:sup>
                        <m:r>
                          <a:rPr lang="de-AT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folgendermaßen: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de-AT" sz="2000" b="1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⃑"/>
                              <m:ctrlP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accP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e>
                          </m:acc>
                        </m:e>
                      </m: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²</m:t>
                          </m:r>
                        </m:e>
                      </m:rad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de-AT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⃑"/>
                            <m:ctrlPr>
                              <a:rPr lang="de-AT" sz="18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de-AT" sz="18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e>
                        </m:acc>
                      </m:e>
                      <m:sub>
                        <m:r>
                          <a:rPr lang="de-AT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ist der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Einheitsvektor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von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</m:acc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⃑"/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𝑎</m:t>
                            </m:r>
                          </m:e>
                        </m:acc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⃑"/>
                                <m:ctrlPr>
                                  <a:rPr lang="de-AT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de-AT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𝑎</m:t>
                                </m:r>
                              </m:e>
                            </m:acc>
                          </m:e>
                        </m:d>
                      </m:den>
                    </m:f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6FF744E1-6284-4858-B7E1-2A6F9665D6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8576" y="2376500"/>
                <a:ext cx="8834846" cy="21720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2341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CCEDB0D1-032C-4C83-8A1C-A0344CF8A18C}"/>
                  </a:ext>
                </a:extLst>
              </p:cNvPr>
              <p:cNvSpPr txBox="1"/>
              <p:nvPr/>
            </p:nvSpPr>
            <p:spPr>
              <a:xfrm>
                <a:off x="276224" y="407346"/>
                <a:ext cx="11449051" cy="4022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 2)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Gegeben sind die Punkte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−4</m:t>
                            </m:r>
                          </m:e>
                        </m:d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e>
                    </m:d>
                    <m:r>
                      <a:rPr lang="de-AT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𝑢𝑛𝑑</m:t>
                    </m:r>
                    <m:r>
                      <a:rPr lang="de-AT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e>
                        </m:d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Berechne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AT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acc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die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Länge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von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AT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Gib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⃑"/>
                            <m:ctrlPr>
                              <a:rPr lang="de-AT" b="1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de-AT" b="1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𝐀𝐁</m:t>
                            </m:r>
                          </m:e>
                        </m:acc>
                      </m:e>
                      <m:sub>
                        <m:r>
                          <a:rPr lang="de-AT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de-AT" b="1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an.</a:t>
                </a: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CCEDB0D1-032C-4C83-8A1C-A0344CF8A1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224" y="407346"/>
                <a:ext cx="11449051" cy="402226"/>
              </a:xfrm>
              <a:prstGeom prst="rect">
                <a:avLst/>
              </a:prstGeom>
              <a:blipFill>
                <a:blip r:embed="rId3"/>
                <a:stretch>
                  <a:fillRect l="-426" b="-2424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54320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2" y="1468944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WH: Winkelberechnung</a:t>
            </a:r>
            <a:endParaRPr lang="de-AT" sz="28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557D609C-BCB3-43AE-9891-0D5439080E24}"/>
                  </a:ext>
                </a:extLst>
              </p:cNvPr>
              <p:cNvSpPr txBox="1"/>
              <p:nvPr/>
            </p:nvSpPr>
            <p:spPr>
              <a:xfrm>
                <a:off x="2143758" y="2559465"/>
                <a:ext cx="7904480" cy="20478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Für den Winkel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𝛼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zwischen zwei Vektoren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und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𝑎𝑢𝑠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𝑑𝑒𝑚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ℝ</m:t>
                        </m:r>
                      </m:e>
                      <m:sup>
                        <m:r>
                          <a:rPr lang="de-AT" sz="2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gilt: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AT" sz="2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cos</m:t>
                          </m:r>
                        </m:fName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𝜑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⃑"/>
                                  <m:ctrlP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libri" panose="020F0502020204030204" pitchFamily="34" charset="0"/>
                                    </a:rPr>
                                    <m:t>𝑎</m:t>
                                  </m:r>
                                </m:e>
                              </m:acc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∙</m:t>
                              </m:r>
                              <m:acc>
                                <m:accPr>
                                  <m:chr m:val="⃑"/>
                                  <m:ctrlP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libri" panose="020F0502020204030204" pitchFamily="34" charset="0"/>
                                    </a:rPr>
                                    <m:t>𝑏</m:t>
                                  </m:r>
                                </m:e>
                              </m:acc>
                            </m:num>
                            <m:den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|</m:t>
                              </m:r>
                              <m:acc>
                                <m:accPr>
                                  <m:chr m:val="⃑"/>
                                  <m:ctrlP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accPr>
                                <m:e>
                                  <m: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libri" panose="020F0502020204030204" pitchFamily="34" charset="0"/>
                                    </a:rPr>
                                    <m:t>𝑎</m:t>
                                  </m:r>
                                </m:e>
                              </m:acc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Calibri" panose="020F0502020204030204" pitchFamily="34" charset="0"/>
                                </a:rPr>
                                <m:t>|∙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⃑"/>
                                      <m:ctrlPr>
                                        <a:rPr lang="de-AT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de-AT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Calibri" panose="020F0502020204030204" pitchFamily="34" charset="0"/>
                                        </a:rPr>
                                        <m:t>𝑏</m:t>
                                      </m:r>
                                    </m:e>
                                  </m:acc>
                                </m:e>
                              </m:d>
                            </m:den>
                          </m:f>
                        </m:e>
                      </m:func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  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𝑚𝑖𝑡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</m:t>
                      </m:r>
                      <m:acc>
                        <m:accPr>
                          <m:chr m:val="⃑"/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</m:acc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 </m:t>
                      </m:r>
                      <m:acc>
                        <m:accPr>
                          <m:chr m:val="⃑"/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𝑏</m:t>
                          </m:r>
                        </m:e>
                      </m:acc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≠0</m:t>
                      </m:r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557D609C-BCB3-43AE-9891-0D5439080E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3758" y="2559465"/>
                <a:ext cx="7904480" cy="20478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0470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09A82F91-0619-4DBF-A486-697A77728789}"/>
              </a:ext>
            </a:extLst>
          </p:cNvPr>
          <p:cNvSpPr txBox="1"/>
          <p:nvPr/>
        </p:nvSpPr>
        <p:spPr>
          <a:xfrm>
            <a:off x="361949" y="387943"/>
            <a:ext cx="860107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3)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Bestimme den von den beiden Winkeln eingeschlossenen Winkel.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7EF4F416-51FA-44E1-BE20-BAE57C07C9FE}"/>
                  </a:ext>
                </a:extLst>
              </p:cNvPr>
              <p:cNvSpPr txBox="1"/>
              <p:nvPr/>
            </p:nvSpPr>
            <p:spPr>
              <a:xfrm>
                <a:off x="619125" y="864410"/>
                <a:ext cx="6096000" cy="82388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de-AT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de-AT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acc>
                        <m:accPr>
                          <m:chr m:val="⃑"/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7EF4F416-51FA-44E1-BE20-BAE57C07C9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125" y="864410"/>
                <a:ext cx="6096000" cy="82388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36276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0" y="1672144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WH: Parallelitätskriterium</a:t>
            </a:r>
            <a:endParaRPr lang="de-AT" sz="28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4B58E0FE-4E9C-4F02-AF20-8DBD8B088375}"/>
                  </a:ext>
                </a:extLst>
              </p:cNvPr>
              <p:cNvSpPr txBox="1"/>
              <p:nvPr/>
            </p:nvSpPr>
            <p:spPr>
              <a:xfrm>
                <a:off x="1625785" y="2781395"/>
                <a:ext cx="8940425" cy="9643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Zwei Vektoren sind zueinander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parallel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wenn sie 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Vielfache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voneinander sind!</a:t>
                </a:r>
              </a:p>
              <a:p>
                <a:pPr algn="ctr"/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Sind zwei Vektoren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zueinander parallel, so gilt: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𝑟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mit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𝑟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∈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4B58E0FE-4E9C-4F02-AF20-8DBD8B08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5785" y="2781395"/>
                <a:ext cx="8940425" cy="964303"/>
              </a:xfrm>
              <a:prstGeom prst="rect">
                <a:avLst/>
              </a:prstGeom>
              <a:blipFill>
                <a:blip r:embed="rId4"/>
                <a:stretch>
                  <a:fillRect t="-3165" b="-949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577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BFE613FF-9C72-43A3-862C-ADA66B08C03C}"/>
              </a:ext>
            </a:extLst>
          </p:cNvPr>
          <p:cNvSpPr txBox="1"/>
          <p:nvPr/>
        </p:nvSpPr>
        <p:spPr>
          <a:xfrm>
            <a:off x="590550" y="426043"/>
            <a:ext cx="83439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4)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Überprüfe rechnerisch, ob die beiden Vektoren zueinander parallel sind.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C3419AD9-93BF-41CB-8EA6-31843BCF4574}"/>
                  </a:ext>
                </a:extLst>
              </p:cNvPr>
              <p:cNvSpPr txBox="1"/>
              <p:nvPr/>
            </p:nvSpPr>
            <p:spPr>
              <a:xfrm>
                <a:off x="1038225" y="1006741"/>
                <a:ext cx="6096000" cy="8249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de-AT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acc>
                        <m:accPr>
                          <m:chr m:val="⃑"/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de-AT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de-AT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  <m:r>
                                  <a:rPr lang="de-AT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C3419AD9-93BF-41CB-8EA6-31843BCF45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8225" y="1006741"/>
                <a:ext cx="6096000" cy="82496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12656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309153" y="1561730"/>
                <a:ext cx="11573693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8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Normalvektoren im </a:t>
                </a:r>
                <a14:m>
                  <m:oMath xmlns:m="http://schemas.openxmlformats.org/officeDocument/2006/math">
                    <m:r>
                      <a:rPr lang="de-AT" sz="28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ℝ</m:t>
                    </m:r>
                    <m:r>
                      <a:rPr lang="de-AT" sz="28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³</m:t>
                    </m:r>
                  </m:oMath>
                </a14:m>
                <a:endParaRPr lang="de-AT" sz="2800" b="1" u="sng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3" y="1561730"/>
                <a:ext cx="11573693" cy="523220"/>
              </a:xfrm>
              <a:prstGeom prst="rect">
                <a:avLst/>
              </a:prstGeom>
              <a:blipFill>
                <a:blip r:embed="rId3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693C4E71-B4C2-47E1-AF9D-60E2E5002F73}"/>
                  </a:ext>
                </a:extLst>
              </p:cNvPr>
              <p:cNvSpPr txBox="1"/>
              <p:nvPr/>
            </p:nvSpPr>
            <p:spPr>
              <a:xfrm>
                <a:off x="1209040" y="2344985"/>
                <a:ext cx="9418320" cy="21680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ℝ</m:t>
                        </m:r>
                      </m:e>
                      <m:sup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sind alle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Normalvektoren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zu einem Vektor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parallel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zueinander (d.h. sie haben alle die gleiche Richtung, die Orientierung kann jedoch verschieden sein).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 Vektoren im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ℝ</m:t>
                        </m:r>
                      </m:e>
                      <m:sup>
                        <m:r>
                          <a:rPr lang="de-AT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jedoch nicht in einer Ebene liegen, sondern im Raum, haben die </a:t>
                </a:r>
                <a:r>
                  <a:rPr lang="de-AT" sz="18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Normalvektoren von einem Vektor nicht die gleiche Richtung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!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Es gibt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unendlich viele Normalvektoren mit verschiedenen Richtungen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(nicht parallel!)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693C4E71-B4C2-47E1-AF9D-60E2E5002F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9040" y="2344985"/>
                <a:ext cx="9418320" cy="2168029"/>
              </a:xfrm>
              <a:prstGeom prst="rect">
                <a:avLst/>
              </a:prstGeom>
              <a:blipFill>
                <a:blip r:embed="rId5"/>
                <a:stretch>
                  <a:fillRect t="-1408" b="-366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1298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1561730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WH: Orthogonalitätskriterium</a:t>
            </a:r>
            <a:endParaRPr lang="de-AT" sz="28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ABD4F495-F0A5-4BD3-BB35-3CE176EA67AD}"/>
                  </a:ext>
                </a:extLst>
              </p:cNvPr>
              <p:cNvSpPr txBox="1"/>
              <p:nvPr/>
            </p:nvSpPr>
            <p:spPr>
              <a:xfrm>
                <a:off x="2372359" y="2573815"/>
                <a:ext cx="7447280" cy="120712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Stehen zwei Vektoren normal aufeinander, so ist ihr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Skalarprodukt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gleich null.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de-AT" sz="2000" b="1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accPr>
                        <m:e>
                          <m:r>
                            <a:rPr lang="de-AT" sz="2000" b="1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𝐚</m:t>
                          </m:r>
                        </m:e>
                      </m:acc>
                      <m:r>
                        <a:rPr lang="de-AT" sz="2000" b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∙</m:t>
                      </m:r>
                      <m:acc>
                        <m:accPr>
                          <m:chr m:val="⃑"/>
                          <m:ctrlPr>
                            <a:rPr lang="de-AT" sz="2000" b="1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accPr>
                        <m:e>
                          <m:r>
                            <a:rPr lang="de-AT" sz="2000" b="1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𝐛</m:t>
                          </m:r>
                        </m:e>
                      </m:acc>
                      <m:r>
                        <a:rPr lang="de-AT" sz="2000" b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de-AT" sz="2000" b="1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𝟎</m:t>
                      </m:r>
                      <m:r>
                        <a:rPr lang="de-AT" sz="2000" b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 ⟺ </m:t>
                      </m:r>
                      <m:acc>
                        <m:accPr>
                          <m:chr m:val="⃑"/>
                          <m:ctrlPr>
                            <a:rPr lang="de-AT" sz="2000" b="1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accPr>
                        <m:e>
                          <m:r>
                            <a:rPr lang="de-AT" sz="2000" b="1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𝐚</m:t>
                          </m:r>
                        </m:e>
                      </m:acc>
                      <m:r>
                        <a:rPr lang="de-AT" sz="2000" b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⊥</m:t>
                      </m:r>
                      <m:acc>
                        <m:accPr>
                          <m:chr m:val="⃑"/>
                          <m:ctrlPr>
                            <a:rPr lang="de-AT" sz="2000" b="1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accPr>
                        <m:e>
                          <m:r>
                            <a:rPr lang="de-AT" sz="2000" b="1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𝐛</m:t>
                          </m:r>
                        </m:e>
                      </m:acc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ABD4F495-F0A5-4BD3-BB35-3CE176EA67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2359" y="2573815"/>
                <a:ext cx="7447280" cy="1207125"/>
              </a:xfrm>
              <a:prstGeom prst="rect">
                <a:avLst/>
              </a:prstGeom>
              <a:blipFill>
                <a:blip r:embed="rId4"/>
                <a:stretch>
                  <a:fillRect t="-202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262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F5C81904-B61D-4585-9FFD-4E6A09012B82}"/>
                  </a:ext>
                </a:extLst>
              </p:cNvPr>
              <p:cNvSpPr txBox="1"/>
              <p:nvPr/>
            </p:nvSpPr>
            <p:spPr>
              <a:xfrm>
                <a:off x="419100" y="464143"/>
                <a:ext cx="10020300" cy="3748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5)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Bestimme die Koordinate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∈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so, dass die beiden Vektoren normal aufeinander stehen.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F5C81904-B61D-4585-9FFD-4E6A09012B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" y="464143"/>
                <a:ext cx="10020300" cy="374846"/>
              </a:xfrm>
              <a:prstGeom prst="rect">
                <a:avLst/>
              </a:prstGeom>
              <a:blipFill>
                <a:blip r:embed="rId3"/>
                <a:stretch>
                  <a:fillRect l="-547" t="-6452" b="-2419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FCC31311-A171-4F35-96FE-AC4C0A869BF9}"/>
                  </a:ext>
                </a:extLst>
              </p:cNvPr>
              <p:cNvSpPr txBox="1"/>
              <p:nvPr/>
            </p:nvSpPr>
            <p:spPr>
              <a:xfrm>
                <a:off x="2381250" y="1035316"/>
                <a:ext cx="6096000" cy="8249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de-AT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acc>
                        <m:accPr>
                          <m:chr m:val="⃑"/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FCC31311-A171-4F35-96FE-AC4C0A869B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50" y="1035316"/>
                <a:ext cx="6096000" cy="8249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4415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309153" y="383240"/>
                <a:ext cx="11573693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Geometrische Darstellung von Vektoren </a:t>
                </a:r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im </a:t>
                </a:r>
                <a14:m>
                  <m:oMath xmlns:m="http://schemas.openxmlformats.org/officeDocument/2006/math">
                    <m:r>
                      <a:rPr lang="de-AT" sz="32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ℝ</m:t>
                    </m:r>
                    <m:r>
                      <a:rPr lang="de-AT" sz="32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²</m:t>
                    </m:r>
                  </m:oMath>
                </a14:m>
                <a:endParaRPr lang="de-AT" sz="3200" b="1" u="sng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ctr"/>
                <a:r>
                  <a:rPr lang="de-AT" sz="2800" b="1" u="sng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#1: Darstellung als Punkt</a:t>
                </a: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3" y="383240"/>
                <a:ext cx="11573693" cy="1015663"/>
              </a:xfrm>
              <a:prstGeom prst="rect">
                <a:avLst/>
              </a:prstGeom>
              <a:blipFill>
                <a:blip r:embed="rId3"/>
                <a:stretch>
                  <a:fillRect t="-7229" b="-168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2997AE82-43C3-4447-9348-C48CFE027677}"/>
                  </a:ext>
                </a:extLst>
              </p:cNvPr>
              <p:cNvSpPr/>
              <p:nvPr/>
            </p:nvSpPr>
            <p:spPr>
              <a:xfrm>
                <a:off x="447040" y="2118582"/>
                <a:ext cx="6096000" cy="87331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Vektor als 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Punkt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=(4|1)</m:t>
                    </m:r>
                  </m:oMath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Der Vektor gibt dabei die x- und y-Koordinaten des Punktes an. 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2997AE82-43C3-4447-9348-C48CFE0276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040" y="2118582"/>
                <a:ext cx="6096000" cy="873316"/>
              </a:xfrm>
              <a:prstGeom prst="rect">
                <a:avLst/>
              </a:prstGeom>
              <a:blipFill>
                <a:blip r:embed="rId5"/>
                <a:stretch>
                  <a:fillRect l="-800" t="-4895" r="-300" b="-1049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Grafik 6">
            <a:extLst>
              <a:ext uri="{FF2B5EF4-FFF2-40B4-BE49-F238E27FC236}">
                <a16:creationId xmlns:a16="http://schemas.microsoft.com/office/drawing/2014/main" id="{09E0B3F6-6BC9-41D2-9191-D215B2CDF1AB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2442" b="38939"/>
          <a:stretch/>
        </p:blipFill>
        <p:spPr bwMode="auto">
          <a:xfrm>
            <a:off x="6538383" y="1823720"/>
            <a:ext cx="5206577" cy="38252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BA1CAC4D-4506-48AA-B87D-43A7CB514FB8}"/>
              </a:ext>
            </a:extLst>
          </p:cNvPr>
          <p:cNvSpPr/>
          <p:nvPr/>
        </p:nvSpPr>
        <p:spPr>
          <a:xfrm>
            <a:off x="2223322" y="3429000"/>
            <a:ext cx="2684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!! </a:t>
            </a:r>
            <a:r>
              <a:rPr lang="de-AT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Großbuchstabe</a:t>
            </a:r>
            <a:r>
              <a:rPr lang="de-AT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!!</a:t>
            </a:r>
            <a:endParaRPr lang="de-AT" sz="24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6311D2EC-75B1-41DB-AA02-DDA5E98CA115}"/>
              </a:ext>
            </a:extLst>
          </p:cNvPr>
          <p:cNvSpPr/>
          <p:nvPr/>
        </p:nvSpPr>
        <p:spPr>
          <a:xfrm>
            <a:off x="309153" y="4327767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Darstellung als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Punkt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ist </a:t>
            </a:r>
            <a:r>
              <a:rPr lang="de-AT" sz="20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eindeutig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! Einem Zahlenpaar (=Vektor) entspricht genau ein Punkt!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1731357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309153" y="383240"/>
                <a:ext cx="11573693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Geometrische Darstellung von Vektoren </a:t>
                </a:r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im </a:t>
                </a:r>
                <a14:m>
                  <m:oMath xmlns:m="http://schemas.openxmlformats.org/officeDocument/2006/math">
                    <m:r>
                      <a:rPr lang="de-AT" sz="32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ℝ</m:t>
                    </m:r>
                    <m:r>
                      <a:rPr lang="de-AT" sz="32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²</m:t>
                    </m:r>
                  </m:oMath>
                </a14:m>
                <a:endParaRPr lang="de-AT" sz="3200" b="1" u="sng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ctr"/>
                <a:r>
                  <a:rPr lang="de-AT" sz="2800" b="1" u="sng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#2: Darstellung als Pfeil</a:t>
                </a: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3" y="383240"/>
                <a:ext cx="11573693" cy="1015663"/>
              </a:xfrm>
              <a:prstGeom prst="rect">
                <a:avLst/>
              </a:prstGeom>
              <a:blipFill>
                <a:blip r:embed="rId3"/>
                <a:stretch>
                  <a:fillRect t="-7229" b="-1686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hteck 2">
            <a:extLst>
              <a:ext uri="{FF2B5EF4-FFF2-40B4-BE49-F238E27FC236}">
                <a16:creationId xmlns:a16="http://schemas.microsoft.com/office/drawing/2014/main" id="{F9B08574-BD2B-4E48-A5AF-EEA3797DFCF4}"/>
              </a:ext>
            </a:extLst>
          </p:cNvPr>
          <p:cNvSpPr/>
          <p:nvPr/>
        </p:nvSpPr>
        <p:spPr>
          <a:xfrm>
            <a:off x="632298" y="3003167"/>
            <a:ext cx="39180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!!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Kleinbuchstabe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mit einem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Pfeil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!!</a:t>
            </a:r>
            <a:endParaRPr lang="de-AT" sz="200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4EEDAAFC-73F3-4CFA-B1CA-EBDFA382D9BE}"/>
              </a:ext>
            </a:extLst>
          </p:cNvPr>
          <p:cNvSpPr/>
          <p:nvPr/>
        </p:nvSpPr>
        <p:spPr>
          <a:xfrm>
            <a:off x="92786" y="3854833"/>
            <a:ext cx="4876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Darstellung als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Pfeil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ist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nicht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eindeutig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! Es gibt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unendlich viele Pfeile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die denselben Vektor darstellen. Diese Pfeile sind aber alle </a:t>
            </a:r>
            <a:r>
              <a:rPr lang="de-AT" sz="2000" b="1" dirty="0">
                <a:solidFill>
                  <a:srgbClr val="00B05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parallel, gleich lang und gleich gerichtet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de-AT" sz="2000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C39EB0F5-5C5E-4E89-9ADB-2C981AD7769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9973" b="5588"/>
          <a:stretch/>
        </p:blipFill>
        <p:spPr>
          <a:xfrm>
            <a:off x="5469334" y="1564640"/>
            <a:ext cx="5857442" cy="4785360"/>
          </a:xfrm>
          <a:prstGeom prst="rect">
            <a:avLst/>
          </a:prstGeom>
        </p:spPr>
      </p:pic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940FE30B-A48C-4815-B782-8373556F7C5C}"/>
              </a:ext>
            </a:extLst>
          </p:cNvPr>
          <p:cNvCxnSpPr>
            <a:cxnSpLocks/>
          </p:cNvCxnSpPr>
          <p:nvPr/>
        </p:nvCxnSpPr>
        <p:spPr>
          <a:xfrm flipV="1">
            <a:off x="6797040" y="2702560"/>
            <a:ext cx="1127760" cy="168656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53157D3E-6406-462A-B232-6DE60FFC9A8F}"/>
              </a:ext>
            </a:extLst>
          </p:cNvPr>
          <p:cNvCxnSpPr>
            <a:cxnSpLocks/>
          </p:cNvCxnSpPr>
          <p:nvPr/>
        </p:nvCxnSpPr>
        <p:spPr>
          <a:xfrm flipV="1">
            <a:off x="8498028" y="2103120"/>
            <a:ext cx="1164132" cy="1705106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FC869354-C408-46B3-982A-FE99A6F12871}"/>
              </a:ext>
            </a:extLst>
          </p:cNvPr>
          <p:cNvCxnSpPr>
            <a:cxnSpLocks/>
          </p:cNvCxnSpPr>
          <p:nvPr/>
        </p:nvCxnSpPr>
        <p:spPr>
          <a:xfrm flipV="1">
            <a:off x="7924800" y="4346706"/>
            <a:ext cx="1164132" cy="1705106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>
            <a:extLst>
              <a:ext uri="{FF2B5EF4-FFF2-40B4-BE49-F238E27FC236}">
                <a16:creationId xmlns:a16="http://schemas.microsoft.com/office/drawing/2014/main" id="{BEDA9B4F-6D39-4FB2-9645-B9B231AF4C4A}"/>
              </a:ext>
            </a:extLst>
          </p:cNvPr>
          <p:cNvCxnSpPr>
            <a:cxnSpLocks/>
          </p:cNvCxnSpPr>
          <p:nvPr/>
        </p:nvCxnSpPr>
        <p:spPr>
          <a:xfrm flipV="1">
            <a:off x="9625788" y="3240850"/>
            <a:ext cx="1164132" cy="1705106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>
            <a:extLst>
              <a:ext uri="{FF2B5EF4-FFF2-40B4-BE49-F238E27FC236}">
                <a16:creationId xmlns:a16="http://schemas.microsoft.com/office/drawing/2014/main" id="{BFC0AADE-8B2B-43E5-A7C6-747188FCB8BA}"/>
              </a:ext>
            </a:extLst>
          </p:cNvPr>
          <p:cNvCxnSpPr>
            <a:cxnSpLocks/>
          </p:cNvCxnSpPr>
          <p:nvPr/>
        </p:nvCxnSpPr>
        <p:spPr>
          <a:xfrm flipV="1">
            <a:off x="5678118" y="2103120"/>
            <a:ext cx="1164132" cy="1705106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hteck 12">
                <a:extLst>
                  <a:ext uri="{FF2B5EF4-FFF2-40B4-BE49-F238E27FC236}">
                    <a16:creationId xmlns:a16="http://schemas.microsoft.com/office/drawing/2014/main" id="{EBBFACD4-1657-40FD-B6EC-91FB42E5ADA7}"/>
                  </a:ext>
                </a:extLst>
              </p:cNvPr>
              <p:cNvSpPr/>
              <p:nvPr/>
            </p:nvSpPr>
            <p:spPr>
              <a:xfrm>
                <a:off x="-25007" y="2093530"/>
                <a:ext cx="5207727" cy="5582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Vektor als </a:t>
                </a:r>
                <a:r>
                  <a:rPr lang="de-AT" sz="24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Pfeil</a:t>
                </a: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de-AT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de-AT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de-AT" sz="24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de-AT" sz="24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</m:oMath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Rechteck 12">
                <a:extLst>
                  <a:ext uri="{FF2B5EF4-FFF2-40B4-BE49-F238E27FC236}">
                    <a16:creationId xmlns:a16="http://schemas.microsoft.com/office/drawing/2014/main" id="{EBBFACD4-1657-40FD-B6EC-91FB42E5ADA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5007" y="2093530"/>
                <a:ext cx="5207727" cy="558230"/>
              </a:xfrm>
              <a:prstGeom prst="rect">
                <a:avLst/>
              </a:prstGeom>
              <a:blipFill>
                <a:blip r:embed="rId6"/>
                <a:stretch>
                  <a:fillRect b="-1739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9241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309153" y="354942"/>
                <a:ext cx="1157369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Vektoren im </a:t>
                </a:r>
                <a14:m>
                  <m:oMath xmlns:m="http://schemas.openxmlformats.org/officeDocument/2006/math">
                    <m:r>
                      <a:rPr lang="de-AT" sz="32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ℝ</m:t>
                    </m:r>
                    <m:r>
                      <a:rPr lang="de-AT" sz="32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³</m:t>
                    </m:r>
                  </m:oMath>
                </a14:m>
                <a:endParaRPr lang="de-AT" sz="3200" b="1" u="sng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3" y="354942"/>
                <a:ext cx="11573693" cy="584775"/>
              </a:xfrm>
              <a:prstGeom prst="rect">
                <a:avLst/>
              </a:prstGeom>
              <a:blipFill>
                <a:blip r:embed="rId3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feld 2">
            <a:extLst>
              <a:ext uri="{FF2B5EF4-FFF2-40B4-BE49-F238E27FC236}">
                <a16:creationId xmlns:a16="http://schemas.microsoft.com/office/drawing/2014/main" id="{1C9234A3-0F3B-448B-9679-D39CB8A2AE77}"/>
              </a:ext>
            </a:extLst>
          </p:cNvPr>
          <p:cNvSpPr txBox="1"/>
          <p:nvPr/>
        </p:nvSpPr>
        <p:spPr>
          <a:xfrm>
            <a:off x="857250" y="1072863"/>
            <a:ext cx="457324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-&gt; </a:t>
            </a:r>
            <a:r>
              <a:rPr lang="de-AT" sz="20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Dritte Dimension </a:t>
            </a:r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kommt hinzu!</a:t>
            </a:r>
          </a:p>
          <a:p>
            <a:endParaRPr lang="de-A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e-AT" sz="2000" dirty="0">
                <a:latin typeface="Calibri" panose="020F0502020204030204" pitchFamily="34" charset="0"/>
                <a:cs typeface="Calibri" panose="020F0502020204030204" pitchFamily="34" charset="0"/>
              </a:rPr>
              <a:t>-&gt; Dreidimensionales Koordinatensystem: </a:t>
            </a:r>
          </a:p>
        </p:txBody>
      </p:sp>
      <p:pic>
        <p:nvPicPr>
          <p:cNvPr id="7" name="Grafik 6" descr="Vektorrechnung: Koordinatensystem">
            <a:extLst>
              <a:ext uri="{FF2B5EF4-FFF2-40B4-BE49-F238E27FC236}">
                <a16:creationId xmlns:a16="http://schemas.microsoft.com/office/drawing/2014/main" id="{130E8304-437A-4951-B923-F539957CCD5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26" t="25174" r="25027" b="37561"/>
          <a:stretch/>
        </p:blipFill>
        <p:spPr bwMode="auto">
          <a:xfrm>
            <a:off x="542833" y="2540634"/>
            <a:ext cx="4658720" cy="357568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50065502-7F84-4298-BF7F-554850739A5E}"/>
                  </a:ext>
                </a:extLst>
              </p:cNvPr>
              <p:cNvSpPr txBox="1"/>
              <p:nvPr/>
            </p:nvSpPr>
            <p:spPr>
              <a:xfrm>
                <a:off x="5892425" y="2409166"/>
                <a:ext cx="6096000" cy="120654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Einen Vektor aus dem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ℝ</m:t>
                        </m:r>
                      </m:e>
                      <m:sup>
                        <m:r>
                          <a:rPr lang="de-AT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de-AT" sz="18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fassen wir nun zu einem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Zahlentripel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zusammen. Der Vektor mit den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Koordinaten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de-AT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  <m:r>
                      <a:rPr lang="de-AT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de-AT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de-AT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  <m:r>
                      <a:rPr lang="de-AT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𝒖𝒏𝒅</m:t>
                    </m:r>
                    <m:r>
                      <a:rPr lang="de-AT" sz="18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sSub>
                      <m:sSubPr>
                        <m:ctrlPr>
                          <a:rPr lang="de-AT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  <m:sub>
                        <m:r>
                          <a:rPr lang="de-AT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b>
                    </m:sSub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kann entweder in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Zeilenform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oder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Spaltenform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geschrieben werden:</a:t>
                </a: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50065502-7F84-4298-BF7F-554850739A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2425" y="2409166"/>
                <a:ext cx="6096000" cy="1206549"/>
              </a:xfrm>
              <a:prstGeom prst="rect">
                <a:avLst/>
              </a:prstGeom>
              <a:blipFill>
                <a:blip r:embed="rId6"/>
                <a:stretch>
                  <a:fillRect l="-900" t="-2020" b="-707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A3A03EA7-5669-4DEF-A7F2-454C7FC536B0}"/>
                  </a:ext>
                </a:extLst>
              </p:cNvPr>
              <p:cNvSpPr txBox="1"/>
              <p:nvPr/>
            </p:nvSpPr>
            <p:spPr>
              <a:xfrm>
                <a:off x="6451600" y="3928366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de-AT" sz="2000" dirty="0">
                    <a:solidFill>
                      <a:schemeClr val="tx1"/>
                    </a:solidFill>
                  </a:rPr>
                  <a:t>Zeilenform: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de-AT" sz="20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AT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AT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de-AT" sz="20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begChr m:val="|"/>
                            <m:endChr m:val="|"/>
                            <m:ctrlPr>
                              <a:rPr lang="de-AT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de-AT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AT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de-AT" sz="20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  <m:sSub>
                          <m:sSubPr>
                            <m:ctrlPr>
                              <a:rPr lang="de-AT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AT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de-AT" sz="2000" i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</m:oMath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A3A03EA7-5669-4DEF-A7F2-454C7FC536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1600" y="3928366"/>
                <a:ext cx="6096000" cy="400110"/>
              </a:xfrm>
              <a:prstGeom prst="rect">
                <a:avLst/>
              </a:prstGeom>
              <a:blipFill>
                <a:blip r:embed="rId7"/>
                <a:stretch>
                  <a:fillRect l="-900" t="-9091" b="-2424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FF260A21-6FD6-48DE-B5E7-8106CA466093}"/>
                  </a:ext>
                </a:extLst>
              </p:cNvPr>
              <p:cNvSpPr txBox="1"/>
              <p:nvPr/>
            </p:nvSpPr>
            <p:spPr>
              <a:xfrm>
                <a:off x="6451600" y="4784035"/>
                <a:ext cx="6273800" cy="90698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de-AT" sz="2000" dirty="0">
                    <a:solidFill>
                      <a:schemeClr val="tx1"/>
                    </a:solidFill>
                  </a:rPr>
                  <a:t>Spaltenform: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de-AT" sz="20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de-AT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de-AT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de-AT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FF260A21-6FD6-48DE-B5E7-8106CA4660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1600" y="4784035"/>
                <a:ext cx="6273800" cy="906980"/>
              </a:xfrm>
              <a:prstGeom prst="rect">
                <a:avLst/>
              </a:prstGeom>
              <a:blipFill>
                <a:blip r:embed="rId8"/>
                <a:stretch>
                  <a:fillRect l="-87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2640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309153" y="354942"/>
                <a:ext cx="1157369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Darstellung von Vektoren im </a:t>
                </a:r>
                <a14:m>
                  <m:oMath xmlns:m="http://schemas.openxmlformats.org/officeDocument/2006/math">
                    <m:r>
                      <a:rPr lang="de-AT" sz="32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ℝ</m:t>
                    </m:r>
                    <m:r>
                      <a:rPr lang="de-AT" sz="32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³</m:t>
                    </m:r>
                  </m:oMath>
                </a14:m>
                <a:endParaRPr lang="de-AT" sz="3200" b="1" u="sng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3" y="354942"/>
                <a:ext cx="11573693" cy="584775"/>
              </a:xfrm>
              <a:prstGeom prst="rect">
                <a:avLst/>
              </a:prstGeom>
              <a:blipFill>
                <a:blip r:embed="rId3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BBD45883-AD6E-4E14-A223-7C608A76D692}"/>
                  </a:ext>
                </a:extLst>
              </p:cNvPr>
              <p:cNvSpPr txBox="1"/>
              <p:nvPr/>
            </p:nvSpPr>
            <p:spPr>
              <a:xfrm>
                <a:off x="426720" y="1992420"/>
                <a:ext cx="4612640" cy="28731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de-AT" sz="3200" b="1" u="sng" dirty="0">
                    <a:solidFill>
                      <a:srgbClr val="00B05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PUNKT</a:t>
                </a:r>
                <a:endParaRPr lang="de-AT" sz="1800" b="1" u="sng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Darstellung von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1800" b="0" i="1" smtClean="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</m:d>
                        <m:r>
                          <a:rPr lang="de-AT" sz="1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𝑧</m:t>
                        </m:r>
                      </m:e>
                    </m:d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als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Punkt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</a:p>
              <a:p>
                <a:pPr lvl="0" algn="ctr">
                  <a:lnSpc>
                    <a:spcPct val="115000"/>
                  </a:lnSpc>
                  <a:spcAft>
                    <a:spcPts val="1000"/>
                  </a:spcAft>
                </a:pPr>
                <a:endParaRPr lang="de-AT" sz="1800" i="1" dirty="0">
                  <a:effectLst/>
                  <a:latin typeface="Cambria Math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ctr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de-AT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entspricht der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x-Koordinate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</a:p>
              <a:p>
                <a:pPr lvl="0" algn="ctr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de-AT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der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y-Koordinate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</a:p>
              <a:p>
                <a:pPr lvl="0" algn="ctr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a:rPr lang="de-AT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𝑧</m:t>
                    </m:r>
                    <m:r>
                      <a:rPr lang="de-AT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der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z-Koordinate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des Punktes.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BBD45883-AD6E-4E14-A223-7C608A76D6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" y="1992420"/>
                <a:ext cx="4612640" cy="2873159"/>
              </a:xfrm>
              <a:prstGeom prst="rect">
                <a:avLst/>
              </a:prstGeom>
              <a:blipFill>
                <a:blip r:embed="rId5"/>
                <a:stretch>
                  <a:fillRect t="-1274" b="-254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13C7DBB4-33B8-4BF5-A5CB-982756D74021}"/>
                  </a:ext>
                </a:extLst>
              </p:cNvPr>
              <p:cNvSpPr txBox="1"/>
              <p:nvPr/>
            </p:nvSpPr>
            <p:spPr>
              <a:xfrm>
                <a:off x="4277360" y="1486796"/>
                <a:ext cx="7711065" cy="47832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>
                  <a:lnSpc>
                    <a:spcPct val="115000"/>
                  </a:lnSpc>
                </a:pPr>
                <a:r>
                  <a:rPr lang="de-AT" sz="3200" b="1" u="sng" dirty="0">
                    <a:solidFill>
                      <a:srgbClr val="00B050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PFEIL</a:t>
                </a:r>
              </a:p>
              <a:p>
                <a:pPr lvl="0" algn="ctr">
                  <a:lnSpc>
                    <a:spcPct val="115000"/>
                  </a:lnSpc>
                </a:pP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Darstellung von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de-AT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de-AT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de-AT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als </a:t>
                </a:r>
                <a:r>
                  <a:rPr lang="de-AT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Pfeil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</a:p>
              <a:p>
                <a:pPr lvl="1" algn="ctr">
                  <a:lnSpc>
                    <a:spcPct val="115000"/>
                  </a:lnSpc>
                </a:pPr>
                <a:r>
                  <a:rPr lang="de-AT" sz="1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Man wählt einen beliebigen Anfangspunkt im Raum und </a:t>
                </a:r>
                <a:r>
                  <a:rPr lang="de-AT" sz="16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bewegt</a:t>
                </a:r>
                <a:r>
                  <a:rPr lang="de-AT" sz="1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sich dann </a:t>
                </a:r>
                <a:r>
                  <a:rPr lang="de-AT" sz="16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je nach Vorzeichen</a:t>
                </a:r>
                <a:r>
                  <a:rPr lang="de-AT" sz="1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lvl="0" algn="ctr">
                  <a:lnSpc>
                    <a:spcPct val="115000"/>
                  </a:lnSpc>
                </a:pP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42950" lvl="1" indent="-285750" algn="ctr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r>
                  <a:rPr lang="de-AT" sz="1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um </a:t>
                </a:r>
                <a14:m>
                  <m:oMath xmlns:m="http://schemas.openxmlformats.org/officeDocument/2006/math">
                    <m:r>
                      <a:rPr lang="de-AT" sz="16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de-AT" sz="16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1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 Richtung bzw. Gegenrichtung der 1. Achse (x-Achse)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42950" lvl="1" indent="-285750" algn="ctr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r>
                  <a:rPr lang="de-AT" sz="1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um </a:t>
                </a:r>
                <a14:m>
                  <m:oMath xmlns:m="http://schemas.openxmlformats.org/officeDocument/2006/math">
                    <m:r>
                      <a:rPr lang="de-AT" sz="16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de-AT" sz="16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1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 Richtung bzw. Gegenrichtung der 2. Achse (y-Achse)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42950" lvl="1" indent="-285750" algn="ctr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r>
                  <a:rPr lang="de-AT" sz="1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um </a:t>
                </a:r>
                <a14:m>
                  <m:oMath xmlns:m="http://schemas.openxmlformats.org/officeDocument/2006/math">
                    <m:r>
                      <a:rPr lang="de-AT" sz="16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𝒛</m:t>
                    </m:r>
                    <m:r>
                      <a:rPr lang="de-AT" sz="1600" b="1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1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 Richtung bzw. Gegenrichtung der 3. Achse (z-Achse)</a:t>
                </a:r>
              </a:p>
              <a:p>
                <a:pPr marL="742950" lvl="1" indent="-285750" algn="ctr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endParaRPr lang="de-AT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de-AT" sz="1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Da der Anfangspunkt beliebig gewählt werden kann, können dem Vektor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de-AT" sz="16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16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6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16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de-AT" sz="16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de-AT" sz="1600" i="1"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de-AT" sz="1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unendlich viele Pfeile zugeordnet werden, die allesamt </a:t>
                </a:r>
                <a:r>
                  <a:rPr lang="de-AT" sz="16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gleich lang</a:t>
                </a:r>
                <a:r>
                  <a:rPr lang="de-AT" sz="1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de-AT" sz="16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parallel</a:t>
                </a:r>
                <a:r>
                  <a:rPr lang="de-AT" sz="1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:r>
                  <a:rPr lang="de-AT" sz="16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gleich gerichtet</a:t>
                </a:r>
                <a:r>
                  <a:rPr lang="de-AT" sz="1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sind.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13C7DBB4-33B8-4BF5-A5CB-982756D740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7360" y="1486796"/>
                <a:ext cx="7711065" cy="4783233"/>
              </a:xfrm>
              <a:prstGeom prst="rect">
                <a:avLst/>
              </a:prstGeom>
              <a:blipFill>
                <a:blip r:embed="rId6"/>
                <a:stretch>
                  <a:fillRect t="-764" r="-94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2695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309153" y="354942"/>
                <a:ext cx="11573693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8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WH: Rechenregeln aus dem </a:t>
                </a:r>
                <a14:m>
                  <m:oMath xmlns:m="http://schemas.openxmlformats.org/officeDocument/2006/math">
                    <m:r>
                      <a:rPr lang="de-AT" sz="28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ℝ</m:t>
                    </m:r>
                    <m:r>
                      <a:rPr lang="de-AT" sz="28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²</m:t>
                    </m:r>
                  </m:oMath>
                </a14:m>
                <a:endParaRPr lang="de-AT" sz="2800" b="1" u="sng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3" y="354942"/>
                <a:ext cx="11573693" cy="523220"/>
              </a:xfrm>
              <a:prstGeom prst="rect">
                <a:avLst/>
              </a:prstGeom>
              <a:blipFill>
                <a:blip r:embed="rId3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C8E3BD7B-6135-4694-9645-8FAE3449F315}"/>
                  </a:ext>
                </a:extLst>
              </p:cNvPr>
              <p:cNvSpPr txBox="1"/>
              <p:nvPr/>
            </p:nvSpPr>
            <p:spPr>
              <a:xfrm>
                <a:off x="2570480" y="1254155"/>
                <a:ext cx="7508240" cy="9840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Es seien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Vektoren aus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ℝ</m:t>
                        </m:r>
                      </m:e>
                      <m:sup>
                        <m:r>
                          <a:rPr lang="de-AT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𝑟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Es gilt:</a:t>
                </a:r>
                <a:endParaRPr lang="de-AT" dirty="0"/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C8E3BD7B-6135-4694-9645-8FAE3449F3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0480" y="1254155"/>
                <a:ext cx="7508240" cy="984052"/>
              </a:xfrm>
              <a:prstGeom prst="rect">
                <a:avLst/>
              </a:prstGeom>
              <a:blipFill>
                <a:blip r:embed="rId5"/>
                <a:stretch>
                  <a:fillRect l="-73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AAFC17FD-DC25-4EF4-B366-733A4790B48D}"/>
                  </a:ext>
                </a:extLst>
              </p:cNvPr>
              <p:cNvSpPr txBox="1"/>
              <p:nvPr/>
            </p:nvSpPr>
            <p:spPr>
              <a:xfrm>
                <a:off x="1808480" y="2887409"/>
                <a:ext cx="6096000" cy="10831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2000" dirty="0">
                    <a:solidFill>
                      <a:srgbClr val="00B050"/>
                    </a:solidFill>
                  </a:rPr>
                  <a:t>Addition</a:t>
                </a:r>
                <a:r>
                  <a:rPr lang="de-AT" sz="2000" dirty="0">
                    <a:solidFill>
                      <a:schemeClr val="tx1"/>
                    </a:solidFill>
                  </a:rPr>
                  <a:t>: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de-AT" sz="20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⃑"/>
                        <m:ctrlP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de-AT" sz="20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de-AT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de-AT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de-AT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de-AT" sz="20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de-AT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de-AT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de-AT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AAFC17FD-DC25-4EF4-B366-733A4790B4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8480" y="2887409"/>
                <a:ext cx="6096000" cy="1083182"/>
              </a:xfrm>
              <a:prstGeom prst="rect">
                <a:avLst/>
              </a:prstGeom>
              <a:blipFill>
                <a:blip r:embed="rId6"/>
                <a:stretch>
                  <a:fillRect l="-11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828B7ABD-120A-4841-BFDC-34F3752254B4}"/>
                  </a:ext>
                </a:extLst>
              </p:cNvPr>
              <p:cNvSpPr txBox="1"/>
              <p:nvPr/>
            </p:nvSpPr>
            <p:spPr>
              <a:xfrm>
                <a:off x="1808480" y="4643854"/>
                <a:ext cx="6096000" cy="10831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2000" dirty="0">
                    <a:solidFill>
                      <a:srgbClr val="00B050"/>
                    </a:solidFill>
                  </a:rPr>
                  <a:t>Subtraktion</a:t>
                </a:r>
                <a:r>
                  <a:rPr lang="de-AT" sz="2000" dirty="0">
                    <a:solidFill>
                      <a:schemeClr val="tx1"/>
                    </a:solidFill>
                  </a:rPr>
                  <a:t>: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de-AT" sz="20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⃑"/>
                        <m:ctrlP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de-AT" sz="20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de-AT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de-AT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de-AT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de-AT" sz="20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de-AT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de-AT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de-AT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828B7ABD-120A-4841-BFDC-34F3752254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8480" y="4643854"/>
                <a:ext cx="6096000" cy="1083182"/>
              </a:xfrm>
              <a:prstGeom prst="rect">
                <a:avLst/>
              </a:prstGeom>
              <a:blipFill>
                <a:blip r:embed="rId7"/>
                <a:stretch>
                  <a:fillRect l="-11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0876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309153" y="354942"/>
                <a:ext cx="11573693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8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WH: Rechenregeln aus dem </a:t>
                </a:r>
                <a14:m>
                  <m:oMath xmlns:m="http://schemas.openxmlformats.org/officeDocument/2006/math">
                    <m:r>
                      <a:rPr lang="de-AT" sz="28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ℝ</m:t>
                    </m:r>
                    <m:r>
                      <a:rPr lang="de-AT" sz="2800" b="1" i="1" u="sng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²</m:t>
                    </m:r>
                  </m:oMath>
                </a14:m>
                <a:endParaRPr lang="de-AT" sz="2800" b="1" u="sng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3" y="354942"/>
                <a:ext cx="11573693" cy="523220"/>
              </a:xfrm>
              <a:prstGeom prst="rect">
                <a:avLst/>
              </a:prstGeom>
              <a:blipFill>
                <a:blip r:embed="rId3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C8E3BD7B-6135-4694-9645-8FAE3449F315}"/>
                  </a:ext>
                </a:extLst>
              </p:cNvPr>
              <p:cNvSpPr txBox="1"/>
              <p:nvPr/>
            </p:nvSpPr>
            <p:spPr>
              <a:xfrm>
                <a:off x="2570480" y="1254155"/>
                <a:ext cx="7508240" cy="9840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Es seien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Vektoren aus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ℝ</m:t>
                        </m:r>
                      </m:e>
                      <m:sup>
                        <m:r>
                          <a:rPr lang="de-AT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𝑟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Es gilt:</a:t>
                </a:r>
                <a:endParaRPr lang="de-AT" dirty="0"/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C8E3BD7B-6135-4694-9645-8FAE3449F3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0480" y="1254155"/>
                <a:ext cx="7508240" cy="984052"/>
              </a:xfrm>
              <a:prstGeom prst="rect">
                <a:avLst/>
              </a:prstGeom>
              <a:blipFill>
                <a:blip r:embed="rId5"/>
                <a:stretch>
                  <a:fillRect l="-73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2FFBAB33-A330-419D-9059-56FDC80E5364}"/>
                  </a:ext>
                </a:extLst>
              </p:cNvPr>
              <p:cNvSpPr txBox="1"/>
              <p:nvPr/>
            </p:nvSpPr>
            <p:spPr>
              <a:xfrm>
                <a:off x="660400" y="2614200"/>
                <a:ext cx="8351520" cy="90698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Multiplikation eines Vektors mit einem Skalar: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𝑟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acc>
                      <m:accPr>
                        <m:chr m:val="⃑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𝑟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de-AT" sz="20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  <m: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∙</m:t>
                                  </m:r>
                                  <m: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𝑟</m:t>
                                  </m:r>
                                  <m: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∙</m:t>
                                  </m:r>
                                  <m: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𝑟</m:t>
                              </m:r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∙</m:t>
                              </m:r>
                              <m:sSub>
                                <m:sSubPr>
                                  <m:ctrlP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de-AT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de-AT" sz="2000" dirty="0"/>
              </a:p>
            </p:txBody>
          </p:sp>
        </mc:Choice>
        <mc:Fallback xmlns="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2FFBAB33-A330-419D-9059-56FDC80E53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400" y="2614200"/>
                <a:ext cx="8351520" cy="906980"/>
              </a:xfrm>
              <a:prstGeom prst="rect">
                <a:avLst/>
              </a:prstGeom>
              <a:blipFill>
                <a:blip r:embed="rId6"/>
                <a:stretch>
                  <a:fillRect l="-73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>
                <a:extLst>
                  <a:ext uri="{FF2B5EF4-FFF2-40B4-BE49-F238E27FC236}">
                    <a16:creationId xmlns:a16="http://schemas.microsoft.com/office/drawing/2014/main" id="{789762D6-9066-4F96-A2B0-EA94E668D444}"/>
                  </a:ext>
                </a:extLst>
              </p:cNvPr>
              <p:cNvSpPr txBox="1"/>
              <p:nvPr/>
            </p:nvSpPr>
            <p:spPr>
              <a:xfrm>
                <a:off x="660400" y="4078203"/>
                <a:ext cx="10180320" cy="10831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AT" sz="2000" b="1" dirty="0">
                    <a:solidFill>
                      <a:srgbClr val="00B050"/>
                    </a:solidFill>
                  </a:rPr>
                  <a:t>Skalarprodukt</a:t>
                </a:r>
                <a:r>
                  <a:rPr lang="de-AT" sz="2000" dirty="0">
                    <a:solidFill>
                      <a:srgbClr val="00B050"/>
                    </a:solidFill>
                  </a:rPr>
                  <a:t>: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de-AT" sz="20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  <m:acc>
                      <m:accPr>
                        <m:chr m:val="⃑"/>
                        <m:ctrlP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de-AT" sz="20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de-AT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de-AT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de-AT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de-AT" sz="20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de-AT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de-AT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de-AT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de-AT" sz="20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de-AT" sz="20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AT" sz="20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de-AT" sz="20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AT" sz="20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de-AT" sz="20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AT" sz="20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de-AT" sz="20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AT" sz="20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de-AT" sz="20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de-AT" sz="2000" i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AT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de-AT" sz="200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feld 19">
                <a:extLst>
                  <a:ext uri="{FF2B5EF4-FFF2-40B4-BE49-F238E27FC236}">
                    <a16:creationId xmlns:a16="http://schemas.microsoft.com/office/drawing/2014/main" id="{789762D6-9066-4F96-A2B0-EA94E668D4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400" y="4078203"/>
                <a:ext cx="10180320" cy="1083182"/>
              </a:xfrm>
              <a:prstGeom prst="rect">
                <a:avLst/>
              </a:prstGeom>
              <a:blipFill>
                <a:blip r:embed="rId7"/>
                <a:stretch>
                  <a:fillRect l="-59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feld 21">
            <a:extLst>
              <a:ext uri="{FF2B5EF4-FFF2-40B4-BE49-F238E27FC236}">
                <a16:creationId xmlns:a16="http://schemas.microsoft.com/office/drawing/2014/main" id="{D3B1CD74-3067-459C-BE7D-C1D912445A5B}"/>
              </a:ext>
            </a:extLst>
          </p:cNvPr>
          <p:cNvSpPr txBox="1"/>
          <p:nvPr/>
        </p:nvSpPr>
        <p:spPr>
          <a:xfrm>
            <a:off x="2570480" y="541917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Das Ergebnis des Skalarprodukts ist eine reelle Zahl!</a:t>
            </a:r>
            <a:endParaRPr lang="de-AT" u="sng" dirty="0"/>
          </a:p>
        </p:txBody>
      </p:sp>
    </p:spTree>
    <p:extLst>
      <p:ext uri="{BB962C8B-B14F-4D97-AF65-F5344CB8AC3E}">
        <p14:creationId xmlns:p14="http://schemas.microsoft.com/office/powerpoint/2010/main" val="2869528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7A66DD7C-62C8-4580-9CC1-C9BA9D520117}"/>
                  </a:ext>
                </a:extLst>
              </p:cNvPr>
              <p:cNvSpPr txBox="1"/>
              <p:nvPr/>
            </p:nvSpPr>
            <p:spPr>
              <a:xfrm>
                <a:off x="133349" y="300458"/>
                <a:ext cx="11572875" cy="90172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 1)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Gegeben sind die Vektoren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de-AT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de-AT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de-AT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acc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de-AT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de-AT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6</m:t>
                              </m:r>
                            </m:e>
                          </m:mr>
                        </m:m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e>
                    </m:acc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9</m:t>
                              </m:r>
                            </m:e>
                          </m:mr>
                          <m:mr>
                            <m:e>
                              <m:r>
                                <a:rPr lang="de-AT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−5</m:t>
                              </m:r>
                            </m:e>
                          </m:mr>
                          <m:mr>
                            <m:e>
                              <m:r>
                                <a:rPr lang="de-AT" sz="1800" b="0" i="1" smtClean="0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7</m:t>
                              </m:r>
                            </m:e>
                          </m:mr>
                        </m:m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𝑢𝑛𝑑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𝑟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=4.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Berechne.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7A66DD7C-62C8-4580-9CC1-C9BA9D5201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349" y="300458"/>
                <a:ext cx="11572875" cy="901722"/>
              </a:xfrm>
              <a:prstGeom prst="rect">
                <a:avLst/>
              </a:prstGeom>
              <a:blipFill>
                <a:blip r:embed="rId3"/>
                <a:stretch>
                  <a:fillRect l="-47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C1DA232A-1C46-494C-82BF-BBD834E1498B}"/>
                  </a:ext>
                </a:extLst>
              </p:cNvPr>
              <p:cNvSpPr txBox="1"/>
              <p:nvPr/>
            </p:nvSpPr>
            <p:spPr>
              <a:xfrm>
                <a:off x="323850" y="1596871"/>
                <a:ext cx="6096000" cy="4628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200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acc>
                      <m:accPr>
                        <m:chr m:val="⃑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  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C1DA232A-1C46-494C-82BF-BBD834E149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1596871"/>
                <a:ext cx="6096000" cy="46281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B5DDB420-FB63-4080-AC41-BFED7DA7AFCF}"/>
                  </a:ext>
                </a:extLst>
              </p:cNvPr>
              <p:cNvSpPr txBox="1"/>
              <p:nvPr/>
            </p:nvSpPr>
            <p:spPr>
              <a:xfrm>
                <a:off x="323850" y="3250104"/>
                <a:ext cx="6096000" cy="4103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AT" sz="1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𝑟</m:t>
                    </m:r>
                    <m:r>
                      <a:rPr lang="de-AT" sz="1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de-AT" sz="1800" b="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−2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e>
                    </m:acc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B5DDB420-FB63-4080-AC41-BFED7DA7AF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3250104"/>
                <a:ext cx="6096000" cy="410305"/>
              </a:xfrm>
              <a:prstGeom prst="rect">
                <a:avLst/>
              </a:prstGeom>
              <a:blipFill>
                <a:blip r:embed="rId5"/>
                <a:stretch>
                  <a:fillRect t="-746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5E3637FF-B685-4C10-8ED2-F751684F573F}"/>
                  </a:ext>
                </a:extLst>
              </p:cNvPr>
              <p:cNvSpPr txBox="1"/>
              <p:nvPr/>
            </p:nvSpPr>
            <p:spPr>
              <a:xfrm>
                <a:off x="323850" y="4850824"/>
                <a:ext cx="6096000" cy="41030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80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acc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𝑐</m:t>
                        </m:r>
                      </m:e>
                    </m:acc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5E3637FF-B685-4C10-8ED2-F751684F57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4850824"/>
                <a:ext cx="6096000" cy="41030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4093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414732" y="1072865"/>
            <a:ext cx="115736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WH: Nullvektor und Gegenvektor</a:t>
            </a:r>
            <a:endParaRPr lang="de-AT" sz="28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6A40BF38-58D7-4D8F-A0AF-DDE1EE22E6F2}"/>
                  </a:ext>
                </a:extLst>
              </p:cNvPr>
              <p:cNvSpPr txBox="1"/>
              <p:nvPr/>
            </p:nvSpPr>
            <p:spPr>
              <a:xfrm>
                <a:off x="629920" y="2198254"/>
                <a:ext cx="10932160" cy="18363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Der Vektor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𝑂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=(0</m:t>
                    </m:r>
                    <m:d>
                      <m:dPr>
                        <m:begChr m:val="|"/>
                        <m:endChr m:val="|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0)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heißt Nullvektor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ℝ</m:t>
                        </m:r>
                      </m:e>
                      <m:sup>
                        <m:r>
                          <a:rPr lang="de-AT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endParaRPr lang="de-AT" sz="18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Ist </a:t>
                </a:r>
                <a14:m>
                  <m:oMath xmlns:m="http://schemas.openxmlformats.org/officeDocument/2006/math"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sSup>
                      <m:sSup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ℝ</m:t>
                        </m:r>
                      </m:e>
                      <m:sup>
                        <m:r>
                          <a:rPr lang="de-AT" sz="18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dann heißt der Vektor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acc>
                      <m:accPr>
                        <m:chr m:val="⃑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</m:acc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de-AT" sz="18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der Gegenvektor von A bzw. der zu A inverse Vektor.</a:t>
                </a:r>
                <a:endParaRPr lang="de-AT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6A40BF38-58D7-4D8F-A0AF-DDE1EE22E6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920" y="2198254"/>
                <a:ext cx="10932160" cy="1836337"/>
              </a:xfrm>
              <a:prstGeom prst="rect">
                <a:avLst/>
              </a:prstGeom>
              <a:blipFill>
                <a:blip r:embed="rId4"/>
                <a:stretch>
                  <a:fillRect l="-334" t="-33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feld 3">
            <a:extLst>
              <a:ext uri="{FF2B5EF4-FFF2-40B4-BE49-F238E27FC236}">
                <a16:creationId xmlns:a16="http://schemas.microsoft.com/office/drawing/2014/main" id="{2EF07D1C-3991-41F6-A726-CA068925340F}"/>
              </a:ext>
            </a:extLst>
          </p:cNvPr>
          <p:cNvSpPr txBox="1"/>
          <p:nvPr/>
        </p:nvSpPr>
        <p:spPr>
          <a:xfrm>
            <a:off x="5638800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de-A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9D5213AC-2E36-4D7E-B7D3-F183188C9622}"/>
                  </a:ext>
                </a:extLst>
              </p:cNvPr>
              <p:cNvSpPr txBox="1"/>
              <p:nvPr/>
            </p:nvSpPr>
            <p:spPr>
              <a:xfrm>
                <a:off x="629920" y="4960229"/>
                <a:ext cx="6096000" cy="8249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⃑"/>
                          <m:ctrlPr>
                            <a:rPr lang="de-AT" sz="1800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</m:e>
                      </m:acc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AT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e-AT" sz="1800" b="0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−</m:t>
                                </m:r>
                                <m:r>
                                  <a:rPr lang="de-AT" sz="1800" b="0" i="1" smtClean="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de-AT" sz="1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9D5213AC-2E36-4D7E-B7D3-F183188C96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920" y="4960229"/>
                <a:ext cx="6096000" cy="82490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6222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880</Words>
  <Application>Microsoft Office PowerPoint</Application>
  <PresentationFormat>Breitbild</PresentationFormat>
  <Paragraphs>102</Paragraphs>
  <Slides>19</Slides>
  <Notes>19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7" baseType="lpstr">
      <vt:lpstr>Arial</vt:lpstr>
      <vt:lpstr>Calibri</vt:lpstr>
      <vt:lpstr>Cambria Math</vt:lpstr>
      <vt:lpstr>Courier New</vt:lpstr>
      <vt:lpstr>Georgia</vt:lpstr>
      <vt:lpstr>Trebuchet MS</vt:lpstr>
      <vt:lpstr>Wingdings</vt:lpstr>
      <vt:lpstr>Holzart</vt:lpstr>
      <vt:lpstr>Vektoren im R³ Grundlagen, WH Rechenregeln aus dem R²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103</cp:revision>
  <dcterms:created xsi:type="dcterms:W3CDTF">2020-04-09T06:13:57Z</dcterms:created>
  <dcterms:modified xsi:type="dcterms:W3CDTF">2022-11-04T11:15:44Z</dcterms:modified>
</cp:coreProperties>
</file>