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400" r:id="rId3"/>
    <p:sldId id="410" r:id="rId4"/>
    <p:sldId id="411" r:id="rId5"/>
    <p:sldId id="420" r:id="rId6"/>
    <p:sldId id="412" r:id="rId7"/>
    <p:sldId id="413" r:id="rId8"/>
    <p:sldId id="414" r:id="rId9"/>
    <p:sldId id="415" r:id="rId10"/>
    <p:sldId id="416" r:id="rId11"/>
    <p:sldId id="404" r:id="rId12"/>
    <p:sldId id="417" r:id="rId13"/>
    <p:sldId id="418" r:id="rId14"/>
    <p:sldId id="41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6237E331-ED07-4E36-B5FB-6321C308D8E5}"/>
    <pc:docChg chg="custSel delSld modSld">
      <pc:chgData name="Tegischer Lukas" userId="f78daebb-0565-485c-bd0e-1cd035e796ff" providerId="ADAL" clId="{6237E331-ED07-4E36-B5FB-6321C308D8E5}" dt="2022-11-04T11:33:26.309" v="2" actId="47"/>
      <pc:docMkLst>
        <pc:docMk/>
      </pc:docMkLst>
      <pc:sldChg chg="delSp mod delAnim">
        <pc:chgData name="Tegischer Lukas" userId="f78daebb-0565-485c-bd0e-1cd035e796ff" providerId="ADAL" clId="{6237E331-ED07-4E36-B5FB-6321C308D8E5}" dt="2022-11-04T11:33:24.59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237E331-ED07-4E36-B5FB-6321C308D8E5}" dt="2022-11-04T11:33:24.59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237E331-ED07-4E36-B5FB-6321C308D8E5}" dt="2022-11-04T11:33:23.96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237E331-ED07-4E36-B5FB-6321C308D8E5}" dt="2022-11-04T11:33:26.309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20T07:24:56.459" v="36" actId="20577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">
        <pc:chgData name="Tegischer Lukas" userId="f78daebb-0565-485c-bd0e-1cd035e796ff" providerId="ADAL" clId="{69F9E457-8F71-4878-A322-B12595988639}" dt="2022-10-20T07:24:56.459" v="36" actId="20577"/>
        <pc:sldMkLst>
          <pc:docMk/>
          <pc:sldMk cId="3294739272" sldId="414"/>
        </pc:sldMkLst>
        <pc:spChg chg="mod">
          <ac:chgData name="Tegischer Lukas" userId="f78daebb-0565-485c-bd0e-1cd035e796ff" providerId="ADAL" clId="{69F9E457-8F71-4878-A322-B12595988639}" dt="2022-10-20T07:24:56.459" v="36" actId="20577"/>
          <ac:spMkLst>
            <pc:docMk/>
            <pc:sldMk cId="3294739272" sldId="414"/>
            <ac:spMk id="3" creationId="{1854AA6A-74DF-A7D4-6B23-D44660426411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9014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0642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2131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8969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5300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1496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83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Unbestimmtes Integral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Stammfunktion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Summen-/Differenzenregel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763427" y="412764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427" y="4127644"/>
                <a:ext cx="6096000" cy="461665"/>
              </a:xfrm>
              <a:prstGeom prst="rect">
                <a:avLst/>
              </a:prstGeom>
              <a:blipFill>
                <a:blip r:embed="rId2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1E30C59-4707-97D8-9441-DAF06C5F7020}"/>
                  </a:ext>
                </a:extLst>
              </p:cNvPr>
              <p:cNvSpPr txBox="1"/>
              <p:nvPr/>
            </p:nvSpPr>
            <p:spPr>
              <a:xfrm>
                <a:off x="2100312" y="1807441"/>
                <a:ext cx="7991375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subHide m:val="on"/>
                              <m:supHide m:val="on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±</m:t>
                              </m:r>
                              <m:nary>
                                <m:naryPr>
                                  <m:subHide m:val="on"/>
                                  <m:supHide m:val="on"/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1E30C59-4707-97D8-9441-DAF06C5F7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312" y="1807441"/>
                <a:ext cx="7991375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CF26A3E1-3FBA-6DA5-6C83-0CBDE8BEACC6}"/>
              </a:ext>
            </a:extLst>
          </p:cNvPr>
          <p:cNvSpPr txBox="1"/>
          <p:nvPr/>
        </p:nvSpPr>
        <p:spPr>
          <a:xfrm>
            <a:off x="1763427" y="2848120"/>
            <a:ext cx="86651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einer Summe werden die Summanden einzeln integriert (analog Differenz).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74865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F2E315A-7074-098E-2F0B-477435DF93DA}"/>
              </a:ext>
            </a:extLst>
          </p:cNvPr>
          <p:cNvSpPr txBox="1"/>
          <p:nvPr/>
        </p:nvSpPr>
        <p:spPr>
          <a:xfrm>
            <a:off x="440356" y="461294"/>
            <a:ext cx="8126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eine Stammfunktion von f. Überprüfe durch Differenzieren.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26936DF-4490-C8F5-5547-02D09103E43C}"/>
                  </a:ext>
                </a:extLst>
              </p:cNvPr>
              <p:cNvSpPr txBox="1"/>
              <p:nvPr/>
            </p:nvSpPr>
            <p:spPr>
              <a:xfrm>
                <a:off x="440356" y="1118018"/>
                <a:ext cx="6097604" cy="403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26936DF-4490-C8F5-5547-02D09103E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56" y="1118018"/>
                <a:ext cx="6097604" cy="403637"/>
              </a:xfrm>
              <a:prstGeom prst="rect">
                <a:avLst/>
              </a:prstGeom>
              <a:blipFill>
                <a:blip r:embed="rId2"/>
                <a:stretch>
                  <a:fillRect l="-400" b="-149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059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F2E315A-7074-098E-2F0B-477435DF93DA}"/>
              </a:ext>
            </a:extLst>
          </p:cNvPr>
          <p:cNvSpPr txBox="1"/>
          <p:nvPr/>
        </p:nvSpPr>
        <p:spPr>
          <a:xfrm>
            <a:off x="440356" y="461294"/>
            <a:ext cx="8126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eine Stammfunktion von f. Überprüfe durch Differenzieren.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26936DF-4490-C8F5-5547-02D09103E43C}"/>
                  </a:ext>
                </a:extLst>
              </p:cNvPr>
              <p:cNvSpPr txBox="1"/>
              <p:nvPr/>
            </p:nvSpPr>
            <p:spPr>
              <a:xfrm>
                <a:off x="440356" y="1118018"/>
                <a:ext cx="6097604" cy="6892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26936DF-4490-C8F5-5547-02D09103E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56" y="1118018"/>
                <a:ext cx="6097604" cy="6892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042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6F2E315A-7074-098E-2F0B-477435DF93DA}"/>
              </a:ext>
            </a:extLst>
          </p:cNvPr>
          <p:cNvSpPr txBox="1"/>
          <p:nvPr/>
        </p:nvSpPr>
        <p:spPr>
          <a:xfrm>
            <a:off x="440356" y="461294"/>
            <a:ext cx="8126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1c)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eine Stammfunktion von f.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9A78188-5751-971E-F781-7A4345EDF3F9}"/>
                  </a:ext>
                </a:extLst>
              </p:cNvPr>
              <p:cNvSpPr txBox="1"/>
              <p:nvPr/>
            </p:nvSpPr>
            <p:spPr>
              <a:xfrm>
                <a:off x="440356" y="1168674"/>
                <a:ext cx="6097604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g>
                        <m:e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9A78188-5751-971E-F781-7A4345EDF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56" y="1168674"/>
                <a:ext cx="6097604" cy="4834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40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AFF32B4-AFFE-A963-3D3A-EC644F86A9EF}"/>
              </a:ext>
            </a:extLst>
          </p:cNvPr>
          <p:cNvSpPr txBox="1"/>
          <p:nvPr/>
        </p:nvSpPr>
        <p:spPr>
          <a:xfrm>
            <a:off x="324852" y="409421"/>
            <a:ext cx="10542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Gegeben sind eine Polynomfunktion f und eine ihrer möglichen Stammfunktionen F. Bestimme die Parameter a und b so, dass F eine Stammfunktion von f ist.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6670544-B527-F8BE-73C8-78CB1619532E}"/>
                  </a:ext>
                </a:extLst>
              </p:cNvPr>
              <p:cNvSpPr txBox="1"/>
              <p:nvPr/>
            </p:nvSpPr>
            <p:spPr>
              <a:xfrm>
                <a:off x="2547085" y="1966618"/>
                <a:ext cx="6097604" cy="468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6670544-B527-F8BE-73C8-78CB16195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085" y="1966618"/>
                <a:ext cx="6097604" cy="468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81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A007E24-54F8-9347-9BCF-80EE767A1A97}"/>
                  </a:ext>
                </a:extLst>
              </p:cNvPr>
              <p:cNvSpPr txBox="1"/>
              <p:nvPr/>
            </p:nvSpPr>
            <p:spPr>
              <a:xfrm>
                <a:off x="1976437" y="1210360"/>
                <a:ext cx="8239125" cy="3785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Umkehroperation</a:t>
                </a:r>
                <a:r>
                  <a:rPr lang="de-AT" sz="3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zur </a:t>
                </a:r>
                <a:r>
                  <a:rPr lang="de-AT" sz="3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Differentialrechnung</a:t>
                </a:r>
                <a:endParaRPr lang="de-AT" sz="3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endParaRPr lang="de-AT" sz="32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4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Integralrechnung</a:t>
                </a:r>
              </a:p>
              <a:p>
                <a:pPr algn="ctr"/>
                <a:endParaRPr lang="de-AT" sz="4000" b="1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3200" b="0" dirty="0"/>
              </a:p>
              <a:p>
                <a:pPr algn="ctr"/>
                <a:endParaRPr lang="de-AT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A007E24-54F8-9347-9BCF-80EE767A1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437" y="1210360"/>
                <a:ext cx="8239125" cy="3785652"/>
              </a:xfrm>
              <a:prstGeom prst="rect">
                <a:avLst/>
              </a:prstGeom>
              <a:blipFill>
                <a:blip r:embed="rId3"/>
                <a:stretch>
                  <a:fillRect t="-20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feil: nach rechts gekrümmt 10">
            <a:extLst>
              <a:ext uri="{FF2B5EF4-FFF2-40B4-BE49-F238E27FC236}">
                <a16:creationId xmlns:a16="http://schemas.microsoft.com/office/drawing/2014/main" id="{E9570FD0-2C91-2463-6C65-A85DB9BE9C88}"/>
              </a:ext>
            </a:extLst>
          </p:cNvPr>
          <p:cNvSpPr/>
          <p:nvPr/>
        </p:nvSpPr>
        <p:spPr>
          <a:xfrm>
            <a:off x="4639377" y="3676851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2" name="Pfeil: nach rechts gekrümmt 11">
            <a:extLst>
              <a:ext uri="{FF2B5EF4-FFF2-40B4-BE49-F238E27FC236}">
                <a16:creationId xmlns:a16="http://schemas.microsoft.com/office/drawing/2014/main" id="{813172FB-2810-7F38-0AFB-86D61A8C1403}"/>
              </a:ext>
            </a:extLst>
          </p:cNvPr>
          <p:cNvSpPr/>
          <p:nvPr/>
        </p:nvSpPr>
        <p:spPr>
          <a:xfrm rot="10800000">
            <a:off x="6821105" y="3580599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D2BD1E7-ED39-2B7A-B309-831911C51738}"/>
              </a:ext>
            </a:extLst>
          </p:cNvPr>
          <p:cNvSpPr txBox="1"/>
          <p:nvPr/>
        </p:nvSpPr>
        <p:spPr>
          <a:xfrm>
            <a:off x="2196924" y="3957842"/>
            <a:ext cx="2004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Differenzieren</a:t>
            </a:r>
            <a:endParaRPr lang="de-AT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3038E8B-CEC2-74DD-99BA-A27B0EFB3725}"/>
              </a:ext>
            </a:extLst>
          </p:cNvPr>
          <p:cNvSpPr txBox="1"/>
          <p:nvPr/>
        </p:nvSpPr>
        <p:spPr>
          <a:xfrm>
            <a:off x="8246378" y="3957842"/>
            <a:ext cx="1599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Integrieren</a:t>
            </a:r>
            <a:endParaRPr lang="de-AT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45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Stammfunktion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A1E8CCF-560E-C7B4-D4A5-974BEC34A49A}"/>
                  </a:ext>
                </a:extLst>
              </p:cNvPr>
              <p:cNvSpPr txBox="1"/>
              <p:nvPr/>
            </p:nvSpPr>
            <p:spPr>
              <a:xfrm>
                <a:off x="868548" y="1114111"/>
                <a:ext cx="10626349" cy="103502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Funktion 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heißt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Stammfunktion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Funktion 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wenn für alle x aus derselben Definitionsmenge gilt:</a:t>
                </a: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A1E8CCF-560E-C7B4-D4A5-974BEC34A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48" y="1114111"/>
                <a:ext cx="10626349" cy="1035027"/>
              </a:xfrm>
              <a:prstGeom prst="rect">
                <a:avLst/>
              </a:prstGeom>
              <a:blipFill>
                <a:blip r:embed="rId3"/>
                <a:stretch>
                  <a:fillRect t="-1714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A406795-5046-5D1D-B54E-990CEDFB4EB6}"/>
                  </a:ext>
                </a:extLst>
              </p:cNvPr>
              <p:cNvSpPr txBox="1"/>
              <p:nvPr/>
            </p:nvSpPr>
            <p:spPr>
              <a:xfrm>
                <a:off x="1590674" y="2480757"/>
                <a:ext cx="9010650" cy="2831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18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Musterbeispiel: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Sei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Wie viele Stammfunktionen gibt es zu </a:t>
                </a:r>
                <a14:m>
                  <m:oMath xmlns:m="http://schemas.openxmlformats.org/officeDocument/2006/math"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→  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𝑤𝑒𝑖𝑙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br>
                  <a:rPr lang="de-AT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+3   →  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𝑤𝑒𝑖𝑙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br>
                  <a:rPr lang="de-DE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−1000   →  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𝑤𝑒𝑖𝑙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de-AT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A406795-5046-5D1D-B54E-990CEDFB4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4" y="2480757"/>
                <a:ext cx="9010650" cy="2831544"/>
              </a:xfrm>
              <a:prstGeom prst="rect">
                <a:avLst/>
              </a:prstGeom>
              <a:blipFill>
                <a:blip r:embed="rId4"/>
                <a:stretch>
                  <a:fillRect t="-12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EEEA0DA-FAC1-4C40-DC37-C9A5C8D2B4D6}"/>
                  </a:ext>
                </a:extLst>
              </p:cNvPr>
              <p:cNvSpPr txBox="1"/>
              <p:nvPr/>
            </p:nvSpPr>
            <p:spPr>
              <a:xfrm>
                <a:off x="1676399" y="5616393"/>
                <a:ext cx="8839200" cy="669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Funktionen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de-AT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de-AT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de-AT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sind Stammfunktionen von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)=4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da die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konstanten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Zahlen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 das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Ableiten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wegfallen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EEEA0DA-FAC1-4C40-DC37-C9A5C8D2B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399" y="5616393"/>
                <a:ext cx="8839200" cy="669992"/>
              </a:xfrm>
              <a:prstGeom prst="rect">
                <a:avLst/>
              </a:prstGeom>
              <a:blipFill>
                <a:blip r:embed="rId5"/>
                <a:stretch>
                  <a:fillRect t="-909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7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615722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Stammfunktion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A1E8CCF-560E-C7B4-D4A5-974BEC34A49A}"/>
                  </a:ext>
                </a:extLst>
              </p:cNvPr>
              <p:cNvSpPr txBox="1"/>
              <p:nvPr/>
            </p:nvSpPr>
            <p:spPr>
              <a:xfrm>
                <a:off x="782825" y="1373942"/>
                <a:ext cx="10626349" cy="103502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Funktion 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heißt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Stammfunktion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Funktion 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wenn für alle x aus derselben Definitionsmenge gilt:</a:t>
                </a: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105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A1E8CCF-560E-C7B4-D4A5-974BEC34A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1373942"/>
                <a:ext cx="10626349" cy="1035027"/>
              </a:xfrm>
              <a:prstGeom prst="rect">
                <a:avLst/>
              </a:prstGeom>
              <a:blipFill>
                <a:blip r:embed="rId3"/>
                <a:stretch>
                  <a:fillRect t="-114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A406795-5046-5D1D-B54E-990CEDFB4EB6}"/>
                  </a:ext>
                </a:extLst>
              </p:cNvPr>
              <p:cNvSpPr txBox="1"/>
              <p:nvPr/>
            </p:nvSpPr>
            <p:spPr>
              <a:xfrm>
                <a:off x="1590674" y="2869526"/>
                <a:ext cx="9010650" cy="16004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18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Musterbeispiel: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Sei 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Wie viele Stammfunktionen gibt es zu </a:t>
                </a:r>
                <a14:m>
                  <m:oMath xmlns:m="http://schemas.openxmlformats.org/officeDocument/2006/math"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gibt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unendlich viele Stammfunktionen</a:t>
                </a:r>
                <a:r>
                  <a:rPr lang="de-AT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sich nur durch eine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additive Integrationskonstante c </a:t>
                </a:r>
                <a:r>
                  <a:rPr lang="de-AT" sz="20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unterscheiden.</a:t>
                </a:r>
                <a:endParaRPr lang="de-AT" sz="2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A406795-5046-5D1D-B54E-990CEDFB4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674" y="2869526"/>
                <a:ext cx="9010650" cy="1600438"/>
              </a:xfrm>
              <a:prstGeom prst="rect">
                <a:avLst/>
              </a:prstGeom>
              <a:blipFill>
                <a:blip r:embed="rId4"/>
                <a:stretch>
                  <a:fillRect t="-22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A95201E-7830-A34D-699C-86A637979658}"/>
                  </a:ext>
                </a:extLst>
              </p:cNvPr>
              <p:cNvSpPr txBox="1"/>
              <p:nvPr/>
            </p:nvSpPr>
            <p:spPr>
              <a:xfrm>
                <a:off x="1885949" y="4469964"/>
                <a:ext cx="84201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→     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∈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ℝ</m:t>
                      </m:r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A95201E-7830-A34D-699C-86A637979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949" y="4469964"/>
                <a:ext cx="84201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4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Stammfunktion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A95201E-7830-A34D-699C-86A637979658}"/>
                  </a:ext>
                </a:extLst>
              </p:cNvPr>
              <p:cNvSpPr txBox="1"/>
              <p:nvPr/>
            </p:nvSpPr>
            <p:spPr>
              <a:xfrm>
                <a:off x="1885949" y="2339376"/>
                <a:ext cx="84201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800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800" b="0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A95201E-7830-A34D-699C-86A637979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949" y="2339376"/>
                <a:ext cx="84201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2FE883BB-5A5A-038C-104C-4DDC4BE716B6}"/>
              </a:ext>
            </a:extLst>
          </p:cNvPr>
          <p:cNvSpPr txBox="1"/>
          <p:nvPr/>
        </p:nvSpPr>
        <p:spPr>
          <a:xfrm>
            <a:off x="1700211" y="1389008"/>
            <a:ext cx="8791576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Integration ist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exakte Umkehrung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zur Ableitung einer Funktion, da die Integrationskonstante c ohne weitere Information nicht bestimmt werden kann.</a:t>
            </a:r>
          </a:p>
        </p:txBody>
      </p:sp>
    </p:spTree>
    <p:extLst>
      <p:ext uri="{BB962C8B-B14F-4D97-AF65-F5344CB8AC3E}">
        <p14:creationId xmlns:p14="http://schemas.microsoft.com/office/powerpoint/2010/main" val="389470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4" y="443385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Unbestimmtes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247B04CD-989B-6E5A-2BFE-6B9300932745}"/>
                  </a:ext>
                </a:extLst>
              </p:cNvPr>
              <p:cNvSpPr txBox="1"/>
              <p:nvPr/>
            </p:nvSpPr>
            <p:spPr>
              <a:xfrm>
                <a:off x="782823" y="1014442"/>
                <a:ext cx="10361426" cy="801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Bestimmung von Stammfunktionen nennt man unbestimmtes Integrieren. Dazu führt man eine neue Schreibweise mit Hilfe des Integralzeichens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/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ein. 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247B04CD-989B-6E5A-2BFE-6B9300932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3" y="1014442"/>
                <a:ext cx="10361426" cy="801886"/>
              </a:xfrm>
              <a:prstGeom prst="rect">
                <a:avLst/>
              </a:prstGeom>
              <a:blipFill>
                <a:blip r:embed="rId3"/>
                <a:stretch>
                  <a:fillRect t="-34848" b="-1098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Grafik 22">
            <a:extLst>
              <a:ext uri="{FF2B5EF4-FFF2-40B4-BE49-F238E27FC236}">
                <a16:creationId xmlns:a16="http://schemas.microsoft.com/office/drawing/2014/main" id="{D6334C8C-010F-9681-99E3-C2FCC5A719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924" y="2052477"/>
            <a:ext cx="10258425" cy="3479658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FFFF6DDA-33C6-50C6-C68A-F45260FB8120}"/>
              </a:ext>
            </a:extLst>
          </p:cNvPr>
          <p:cNvSpPr txBox="1"/>
          <p:nvPr/>
        </p:nvSpPr>
        <p:spPr>
          <a:xfrm>
            <a:off x="1062036" y="5773943"/>
            <a:ext cx="100679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 Ausdruck d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bezeichnet man als Differential. Dieser zeigt, nach welcher Variable integriert werden soll.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87302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Konstante Zahl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/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mit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blipFill>
                <a:blip r:embed="rId3"/>
                <a:stretch>
                  <a:fillRect t="-1205" b="-265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/>
              <p:nvPr/>
            </p:nvSpPr>
            <p:spPr>
              <a:xfrm>
                <a:off x="3048000" y="2581396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81396"/>
                <a:ext cx="6096000" cy="847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352550" y="431599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550" y="4315999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30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Potenzregel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/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DE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DE" sz="24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DE" sz="24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DE" sz="24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−1}</m:t>
                    </m:r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854AA6A-74DF-A7D4-6B23-D44660426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807441"/>
                <a:ext cx="6096000" cy="503728"/>
              </a:xfrm>
              <a:prstGeom prst="rect">
                <a:avLst/>
              </a:prstGeom>
              <a:blipFill>
                <a:blip r:embed="rId3"/>
                <a:stretch>
                  <a:fillRect t="-1205" b="-265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/>
              <p:nvPr/>
            </p:nvSpPr>
            <p:spPr>
              <a:xfrm>
                <a:off x="3048000" y="2581396"/>
                <a:ext cx="6096000" cy="915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2400" b="0" i="0" smtClean="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de-DE" sz="2400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  <m:r>
                                    <a:rPr lang="de-DE" sz="2400" b="0" i="0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81396"/>
                <a:ext cx="6096000" cy="9157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987818" y="530192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818" y="5301927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6FEF37C-100E-2BB9-0ABE-EA55F10BEC52}"/>
                  </a:ext>
                </a:extLst>
              </p:cNvPr>
              <p:cNvSpPr txBox="1"/>
              <p:nvPr/>
            </p:nvSpPr>
            <p:spPr>
              <a:xfrm>
                <a:off x="1051159" y="3650030"/>
                <a:ext cx="10089682" cy="8320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Exponent um 1 erhöhen und durch den neuen Exponenten dividieren.</a:t>
                </a: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Potenzregel gilt für alle Potenzen mit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≠−1.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6FEF37C-100E-2BB9-0ABE-EA55F10BE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59" y="3650030"/>
                <a:ext cx="10089682" cy="832023"/>
              </a:xfrm>
              <a:prstGeom prst="rect">
                <a:avLst/>
              </a:prstGeom>
              <a:blipFill>
                <a:blip r:embed="rId6"/>
                <a:stretch>
                  <a:fillRect t="-3676" b="-12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73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5" y="1144366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Integrationsregel: Faktorregel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/>
              <p:nvPr/>
            </p:nvSpPr>
            <p:spPr>
              <a:xfrm>
                <a:off x="3269381" y="1807441"/>
                <a:ext cx="6096000" cy="847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DE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r>
                        <a:rPr lang="de-DE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79BD00-BADA-E007-AAC7-83712F191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381" y="1807441"/>
                <a:ext cx="6096000" cy="847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/>
              <p:nvPr/>
            </p:nvSpPr>
            <p:spPr>
              <a:xfrm>
                <a:off x="1930067" y="410839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DE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AB1A1EF-B736-15EF-009A-4FFF18505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067" y="4108394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5F6324EE-D024-F3CF-7915-679B59A23EF2}"/>
              </a:ext>
            </a:extLst>
          </p:cNvPr>
          <p:cNvSpPr txBox="1"/>
          <p:nvPr/>
        </p:nvSpPr>
        <p:spPr>
          <a:xfrm>
            <a:off x="3047198" y="2848120"/>
            <a:ext cx="60976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konstanter Faktor kann herausgehoben werden.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1916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493</Words>
  <Application>Microsoft Office PowerPoint</Application>
  <PresentationFormat>Breitbild</PresentationFormat>
  <Paragraphs>65</Paragraphs>
  <Slides>14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Unbestimmtes Integral Stammfunktion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2022-11-04T11:33:27Z</dcterms:modified>
</cp:coreProperties>
</file>