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24" r:id="rId3"/>
    <p:sldId id="360" r:id="rId4"/>
    <p:sldId id="355" r:id="rId5"/>
    <p:sldId id="362" r:id="rId6"/>
    <p:sldId id="363" r:id="rId7"/>
    <p:sldId id="364" r:id="rId8"/>
    <p:sldId id="365" r:id="rId9"/>
    <p:sldId id="366" r:id="rId10"/>
    <p:sldId id="367" r:id="rId11"/>
    <p:sldId id="3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0298C0B-859E-4799-B070-60AF9F698973}"/>
    <pc:docChg chg="custSel delSld modSld">
      <pc:chgData name="Tegischer Lukas" userId="f78daebb-0565-485c-bd0e-1cd035e796ff" providerId="ADAL" clId="{60298C0B-859E-4799-B070-60AF9F698973}" dt="2022-11-03T21:19:44.139" v="18" actId="47"/>
      <pc:docMkLst>
        <pc:docMk/>
      </pc:docMkLst>
      <pc:sldChg chg="delSp mod delAnim">
        <pc:chgData name="Tegischer Lukas" userId="f78daebb-0565-485c-bd0e-1cd035e796ff" providerId="ADAL" clId="{60298C0B-859E-4799-B070-60AF9F698973}" dt="2022-11-03T21:18:37.58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0298C0B-859E-4799-B070-60AF9F698973}" dt="2022-11-03T21:18:37.58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0298C0B-859E-4799-B070-60AF9F698973}" dt="2022-11-03T21:18:36.45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0298C0B-859E-4799-B070-60AF9F698973}" dt="2022-11-03T21:19:44.139" v="1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0298C0B-859E-4799-B070-60AF9F698973}" dt="2022-11-03T21:18:39.835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60298C0B-859E-4799-B070-60AF9F698973}" dt="2022-11-03T21:18:39.835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298C0B-859E-4799-B070-60AF9F698973}" dt="2022-11-03T21:18:42.504" v="4" actId="478"/>
        <pc:sldMkLst>
          <pc:docMk/>
          <pc:sldMk cId="2506834400" sldId="355"/>
        </pc:sldMkLst>
        <pc:picChg chg="del">
          <ac:chgData name="Tegischer Lukas" userId="f78daebb-0565-485c-bd0e-1cd035e796ff" providerId="ADAL" clId="{60298C0B-859E-4799-B070-60AF9F698973}" dt="2022-11-03T21:18:42.504" v="4" actId="478"/>
          <ac:picMkLst>
            <pc:docMk/>
            <pc:sldMk cId="2506834400" sldId="35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298C0B-859E-4799-B070-60AF9F698973}" dt="2022-11-03T21:18:41.770" v="3" actId="478"/>
        <pc:sldMkLst>
          <pc:docMk/>
          <pc:sldMk cId="590476586" sldId="360"/>
        </pc:sldMkLst>
        <pc:picChg chg="del">
          <ac:chgData name="Tegischer Lukas" userId="f78daebb-0565-485c-bd0e-1cd035e796ff" providerId="ADAL" clId="{60298C0B-859E-4799-B070-60AF9F698973}" dt="2022-11-03T21:18:41.770" v="3" actId="478"/>
          <ac:picMkLst>
            <pc:docMk/>
            <pc:sldMk cId="590476586" sldId="36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298C0B-859E-4799-B070-60AF9F698973}" dt="2022-11-03T21:18:43.673" v="5" actId="478"/>
        <pc:sldMkLst>
          <pc:docMk/>
          <pc:sldMk cId="2620921196" sldId="362"/>
        </pc:sldMkLst>
        <pc:picChg chg="del">
          <ac:chgData name="Tegischer Lukas" userId="f78daebb-0565-485c-bd0e-1cd035e796ff" providerId="ADAL" clId="{60298C0B-859E-4799-B070-60AF9F698973}" dt="2022-11-03T21:18:43.673" v="5" actId="478"/>
          <ac:picMkLst>
            <pc:docMk/>
            <pc:sldMk cId="2620921196" sldId="36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298C0B-859E-4799-B070-60AF9F698973}" dt="2022-11-03T21:18:45.662" v="7" actId="478"/>
        <pc:sldMkLst>
          <pc:docMk/>
          <pc:sldMk cId="1461190143" sldId="363"/>
        </pc:sldMkLst>
        <pc:picChg chg="del">
          <ac:chgData name="Tegischer Lukas" userId="f78daebb-0565-485c-bd0e-1cd035e796ff" providerId="ADAL" clId="{60298C0B-859E-4799-B070-60AF9F698973}" dt="2022-11-03T21:18:44.553" v="6" actId="478"/>
          <ac:picMkLst>
            <pc:docMk/>
            <pc:sldMk cId="1461190143" sldId="363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60298C0B-859E-4799-B070-60AF9F698973}" dt="2022-11-03T21:18:45.662" v="7" actId="478"/>
          <ac:inkMkLst>
            <pc:docMk/>
            <pc:sldMk cId="1461190143" sldId="363"/>
            <ac:inkMk id="2" creationId="{9953A3ED-7AA3-444E-9EAC-EDCA4BFA49A8}"/>
          </ac:inkMkLst>
        </pc:inkChg>
      </pc:sldChg>
      <pc:sldChg chg="delSp mod">
        <pc:chgData name="Tegischer Lukas" userId="f78daebb-0565-485c-bd0e-1cd035e796ff" providerId="ADAL" clId="{60298C0B-859E-4799-B070-60AF9F698973}" dt="2022-11-03T21:18:49.571" v="9" actId="478"/>
        <pc:sldMkLst>
          <pc:docMk/>
          <pc:sldMk cId="2061503739" sldId="364"/>
        </pc:sldMkLst>
        <pc:picChg chg="del">
          <ac:chgData name="Tegischer Lukas" userId="f78daebb-0565-485c-bd0e-1cd035e796ff" providerId="ADAL" clId="{60298C0B-859E-4799-B070-60AF9F698973}" dt="2022-11-03T21:18:46.807" v="8" actId="478"/>
          <ac:picMkLst>
            <pc:docMk/>
            <pc:sldMk cId="2061503739" sldId="364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60298C0B-859E-4799-B070-60AF9F698973}" dt="2022-11-03T21:18:49.571" v="9" actId="478"/>
          <ac:inkMkLst>
            <pc:docMk/>
            <pc:sldMk cId="2061503739" sldId="364"/>
            <ac:inkMk id="2" creationId="{4A471D2D-E130-4CFB-B12C-18C6C1E3C341}"/>
          </ac:inkMkLst>
        </pc:inkChg>
      </pc:sldChg>
      <pc:sldChg chg="delSp modSp mod">
        <pc:chgData name="Tegischer Lukas" userId="f78daebb-0565-485c-bd0e-1cd035e796ff" providerId="ADAL" clId="{60298C0B-859E-4799-B070-60AF9F698973}" dt="2022-11-03T21:18:52.504" v="12" actId="478"/>
        <pc:sldMkLst>
          <pc:docMk/>
          <pc:sldMk cId="3816657179" sldId="365"/>
        </pc:sldMkLst>
        <pc:picChg chg="del">
          <ac:chgData name="Tegischer Lukas" userId="f78daebb-0565-485c-bd0e-1cd035e796ff" providerId="ADAL" clId="{60298C0B-859E-4799-B070-60AF9F698973}" dt="2022-11-03T21:18:50.692" v="10" actId="478"/>
          <ac:picMkLst>
            <pc:docMk/>
            <pc:sldMk cId="3816657179" sldId="365"/>
            <ac:picMk id="14" creationId="{053D7308-DE5D-4085-8981-CCF5F27D1668}"/>
          </ac:picMkLst>
        </pc:picChg>
        <pc:inkChg chg="del mod">
          <ac:chgData name="Tegischer Lukas" userId="f78daebb-0565-485c-bd0e-1cd035e796ff" providerId="ADAL" clId="{60298C0B-859E-4799-B070-60AF9F698973}" dt="2022-11-03T21:18:52.504" v="12" actId="478"/>
          <ac:inkMkLst>
            <pc:docMk/>
            <pc:sldMk cId="3816657179" sldId="365"/>
            <ac:inkMk id="2" creationId="{54C2154A-9725-4A95-8395-A22CBB664FF2}"/>
          </ac:inkMkLst>
        </pc:inkChg>
      </pc:sldChg>
      <pc:sldChg chg="delSp modSp mod">
        <pc:chgData name="Tegischer Lukas" userId="f78daebb-0565-485c-bd0e-1cd035e796ff" providerId="ADAL" clId="{60298C0B-859E-4799-B070-60AF9F698973}" dt="2022-11-03T21:18:59.100" v="17" actId="20577"/>
        <pc:sldMkLst>
          <pc:docMk/>
          <pc:sldMk cId="3554948578" sldId="366"/>
        </pc:sldMkLst>
        <pc:spChg chg="mod">
          <ac:chgData name="Tegischer Lukas" userId="f78daebb-0565-485c-bd0e-1cd035e796ff" providerId="ADAL" clId="{60298C0B-859E-4799-B070-60AF9F698973}" dt="2022-11-03T21:18:59.100" v="17" actId="20577"/>
          <ac:spMkLst>
            <pc:docMk/>
            <pc:sldMk cId="3554948578" sldId="366"/>
            <ac:spMk id="9" creationId="{25B4AEF9-C26C-4F05-B491-ED8FACF4BDD9}"/>
          </ac:spMkLst>
        </pc:spChg>
        <pc:picChg chg="del">
          <ac:chgData name="Tegischer Lukas" userId="f78daebb-0565-485c-bd0e-1cd035e796ff" providerId="ADAL" clId="{60298C0B-859E-4799-B070-60AF9F698973}" dt="2022-11-03T21:18:53.807" v="13" actId="478"/>
          <ac:picMkLst>
            <pc:docMk/>
            <pc:sldMk cId="3554948578" sldId="36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298C0B-859E-4799-B070-60AF9F698973}" dt="2022-11-03T21:18:54.937" v="14" actId="478"/>
        <pc:sldMkLst>
          <pc:docMk/>
          <pc:sldMk cId="514321472" sldId="367"/>
        </pc:sldMkLst>
        <pc:picChg chg="del">
          <ac:chgData name="Tegischer Lukas" userId="f78daebb-0565-485c-bd0e-1cd035e796ff" providerId="ADAL" clId="{60298C0B-859E-4799-B070-60AF9F698973}" dt="2022-11-03T21:18:54.937" v="14" actId="478"/>
          <ac:picMkLst>
            <pc:docMk/>
            <pc:sldMk cId="51432147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298C0B-859E-4799-B070-60AF9F698973}" dt="2022-11-03T21:18:55.698" v="15" actId="478"/>
        <pc:sldMkLst>
          <pc:docMk/>
          <pc:sldMk cId="626275668" sldId="368"/>
        </pc:sldMkLst>
        <pc:picChg chg="del">
          <ac:chgData name="Tegischer Lukas" userId="f78daebb-0565-485c-bd0e-1cd035e796ff" providerId="ADAL" clId="{60298C0B-859E-4799-B070-60AF9F698973}" dt="2022-11-03T21:18:55.698" v="15" actId="478"/>
          <ac:picMkLst>
            <pc:docMk/>
            <pc:sldMk cId="626275668" sldId="36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328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3206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473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0438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3756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0983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522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2194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232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Prozentrechnen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Grundlagen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583148" y="1015561"/>
            <a:ext cx="3025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4] Mehrwertsteuer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30D40F4C-0757-49D5-B5B1-10F20E7495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2152235"/>
                  </p:ext>
                </p:extLst>
              </p:nvPr>
            </p:nvGraphicFramePr>
            <p:xfrm>
              <a:off x="1129980" y="2087942"/>
              <a:ext cx="9932036" cy="244595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568606">
                      <a:extLst>
                        <a:ext uri="{9D8B030D-6E8A-4147-A177-3AD203B41FA5}">
                          <a16:colId xmlns:a16="http://schemas.microsoft.com/office/drawing/2014/main" val="772030382"/>
                        </a:ext>
                      </a:extLst>
                    </a:gridCol>
                    <a:gridCol w="4504598">
                      <a:extLst>
                        <a:ext uri="{9D8B030D-6E8A-4147-A177-3AD203B41FA5}">
                          <a16:colId xmlns:a16="http://schemas.microsoft.com/office/drawing/2014/main" val="2983290187"/>
                        </a:ext>
                      </a:extLst>
                    </a:gridCol>
                    <a:gridCol w="1858832">
                      <a:extLst>
                        <a:ext uri="{9D8B030D-6E8A-4147-A177-3AD203B41FA5}">
                          <a16:colId xmlns:a16="http://schemas.microsoft.com/office/drawing/2014/main" val="3774754944"/>
                        </a:ext>
                      </a:extLst>
                    </a:gridCol>
                  </a:tblGrid>
                  <a:tr h="776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Nettopreis</a:t>
                          </a: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b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(ohne Mehrwertsteuer)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entspricht 100 % 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Grundwert G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51821930"/>
                      </a:ext>
                    </a:extLst>
                  </a:tr>
                  <a:tr h="166995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Bruttopreis</a:t>
                          </a:r>
                          <a:b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(mit Mehrwertsteuer)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entspricht 100 % + Mehrwertsteuer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10 % Mehrwertsteuer: </a:t>
                          </a:r>
                          <a14:m>
                            <m:oMath xmlns:m="http://schemas.openxmlformats.org/officeDocument/2006/math"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110 %</m:t>
                              </m:r>
                            </m:oMath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20% Mehrwertsteuer: </a:t>
                          </a:r>
                          <a14:m>
                            <m:oMath xmlns:m="http://schemas.openxmlformats.org/officeDocument/2006/math"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120 %</m:t>
                              </m:r>
                            </m:oMath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Anteil A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809579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30D40F4C-0757-49D5-B5B1-10F20E7495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2152235"/>
                  </p:ext>
                </p:extLst>
              </p:nvPr>
            </p:nvGraphicFramePr>
            <p:xfrm>
              <a:off x="1129980" y="2087942"/>
              <a:ext cx="9932036" cy="244595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568606">
                      <a:extLst>
                        <a:ext uri="{9D8B030D-6E8A-4147-A177-3AD203B41FA5}">
                          <a16:colId xmlns:a16="http://schemas.microsoft.com/office/drawing/2014/main" val="772030382"/>
                        </a:ext>
                      </a:extLst>
                    </a:gridCol>
                    <a:gridCol w="4504598">
                      <a:extLst>
                        <a:ext uri="{9D8B030D-6E8A-4147-A177-3AD203B41FA5}">
                          <a16:colId xmlns:a16="http://schemas.microsoft.com/office/drawing/2014/main" val="2983290187"/>
                        </a:ext>
                      </a:extLst>
                    </a:gridCol>
                    <a:gridCol w="1858832">
                      <a:extLst>
                        <a:ext uri="{9D8B030D-6E8A-4147-A177-3AD203B41FA5}">
                          <a16:colId xmlns:a16="http://schemas.microsoft.com/office/drawing/2014/main" val="3774754944"/>
                        </a:ext>
                      </a:extLst>
                    </a:gridCol>
                  </a:tblGrid>
                  <a:tr h="776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Nettopreis</a:t>
                          </a: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b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(ohne Mehrwertsteuer)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entspricht 100 % 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Grundwert G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51821930"/>
                      </a:ext>
                    </a:extLst>
                  </a:tr>
                  <a:tr h="166995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Bruttopreis</a:t>
                          </a:r>
                          <a:b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(mit Mehrwertsteuer)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79432" t="-47080" r="-41543" b="-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Anteil A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8095792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1432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212CC0C8-E213-4A7F-A28A-04D2763F819D}"/>
              </a:ext>
            </a:extLst>
          </p:cNvPr>
          <p:cNvSpPr txBox="1"/>
          <p:nvPr/>
        </p:nvSpPr>
        <p:spPr>
          <a:xfrm>
            <a:off x="504825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4)</a:t>
            </a:r>
            <a:r>
              <a:rPr lang="de-AT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Berechne.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039792F-7658-47CE-8833-F9DAC7AA28D0}"/>
                  </a:ext>
                </a:extLst>
              </p:cNvPr>
              <p:cNvSpPr txBox="1"/>
              <p:nvPr/>
            </p:nvSpPr>
            <p:spPr>
              <a:xfrm>
                <a:off x="504825" y="1168993"/>
                <a:ext cx="91440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Nettopreis einer Hose = </a:t>
                </a: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60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€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 Berechne den Bruttopreis (mit 20% MwSt.).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039792F-7658-47CE-8833-F9DAC7AA2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1168993"/>
                <a:ext cx="9144000" cy="374846"/>
              </a:xfrm>
              <a:prstGeom prst="rect">
                <a:avLst/>
              </a:prstGeom>
              <a:blipFill>
                <a:blip r:embed="rId4"/>
                <a:stretch>
                  <a:fillRect l="-600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337B1117-1D8E-41AB-A232-7AF1BBD42444}"/>
              </a:ext>
            </a:extLst>
          </p:cNvPr>
          <p:cNvSpPr txBox="1"/>
          <p:nvPr/>
        </p:nvSpPr>
        <p:spPr>
          <a:xfrm>
            <a:off x="504825" y="3693118"/>
            <a:ext cx="957262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Ein Buch kostet inklusive 10 % MwSt. 15 €. Berechne den Preis exklusive MwSt. (=Nettopreis)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7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139870" y="1296388"/>
            <a:ext cx="5912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Grundkenntnisse der Prozentrechnung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8D25787-6168-43AC-9249-512352EAFB27}"/>
                  </a:ext>
                </a:extLst>
              </p:cNvPr>
              <p:cNvSpPr txBox="1"/>
              <p:nvPr/>
            </p:nvSpPr>
            <p:spPr>
              <a:xfrm>
                <a:off x="3048000" y="2373148"/>
                <a:ext cx="6096000" cy="2545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Prozent = 1 Hundertstel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=0,01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15 Prozent = 15 Hundertstel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=0,15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100 Prozent = 100 Hundertstel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8D25787-6168-43AC-9249-512352EAF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3148"/>
                <a:ext cx="6096000" cy="2545056"/>
              </a:xfrm>
              <a:prstGeom prst="rect">
                <a:avLst/>
              </a:prstGeom>
              <a:blipFill>
                <a:blip r:embed="rId4"/>
                <a:stretch>
                  <a:fillRect b="-7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389778" y="302475"/>
            <a:ext cx="5412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1] Berechnung eines Prozentanteils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DF32132-18B7-4F80-9C8C-44A117FA7391}"/>
                  </a:ext>
                </a:extLst>
              </p:cNvPr>
              <p:cNvSpPr txBox="1"/>
              <p:nvPr/>
            </p:nvSpPr>
            <p:spPr>
              <a:xfrm>
                <a:off x="3048663" y="1211498"/>
                <a:ext cx="6094674" cy="5666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…Ä</m:t>
                          </m:r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𝑛𝑑𝑒𝑟𝑢𝑛𝑔𝑠𝑓𝑎𝑘𝑡𝑜𝑟</m:t>
                          </m: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DF32132-18B7-4F80-9C8C-44A117FA7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663" y="1211498"/>
                <a:ext cx="6094674" cy="5666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439FE08-3F33-4C54-A081-3C7173AC0652}"/>
                  </a:ext>
                </a:extLst>
              </p:cNvPr>
              <p:cNvSpPr txBox="1"/>
              <p:nvPr/>
            </p:nvSpPr>
            <p:spPr>
              <a:xfrm>
                <a:off x="2534809" y="2075658"/>
                <a:ext cx="7122381" cy="1835374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</a:t>
                </a:r>
                <a:r>
                  <a:rPr lang="de-AT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Änderungsfaktor x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Prozente in Dezimalschreibweise an.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3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50%=0,5                       120%=1,2                              2,7 %=0,027</m:t>
                      </m:r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einer Vermehrung (&gt;100%) ist der Änderungsfaktor größer als 1.</a:t>
                </a: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einer Verminderung (&lt;100%) ist der Änderungsfaktor kleiner als 1. </a:t>
                </a:r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439FE08-3F33-4C54-A081-3C7173AC0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809" y="2075658"/>
                <a:ext cx="7122381" cy="1835374"/>
              </a:xfrm>
              <a:prstGeom prst="rect">
                <a:avLst/>
              </a:prstGeom>
              <a:blipFill>
                <a:blip r:embed="rId5"/>
                <a:stretch>
                  <a:fillRect l="-341" b="-3247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B8E035F6-1C9C-454B-9368-62D3D68481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8846393"/>
                  </p:ext>
                </p:extLst>
              </p:nvPr>
            </p:nvGraphicFramePr>
            <p:xfrm>
              <a:off x="659295" y="4730148"/>
              <a:ext cx="4365268" cy="114027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256229">
                      <a:extLst>
                        <a:ext uri="{9D8B030D-6E8A-4147-A177-3AD203B41FA5}">
                          <a16:colId xmlns:a16="http://schemas.microsoft.com/office/drawing/2014/main" val="3913235190"/>
                        </a:ext>
                      </a:extLst>
                    </a:gridCol>
                    <a:gridCol w="2109039">
                      <a:extLst>
                        <a:ext uri="{9D8B030D-6E8A-4147-A177-3AD203B41FA5}">
                          <a16:colId xmlns:a16="http://schemas.microsoft.com/office/drawing/2014/main" val="3514440705"/>
                        </a:ext>
                      </a:extLst>
                    </a:gridCol>
                  </a:tblGrid>
                  <a:tr h="3733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1 % 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𝑣𝑜𝑛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 ∙</m:t>
                                </m:r>
                                <m:f>
                                  <m:f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∙0,01</m:t>
                                </m:r>
                              </m:oMath>
                            </m:oMathPara>
                          </a14:m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17421404"/>
                      </a:ext>
                    </a:extLst>
                  </a:tr>
                  <a:tr h="3956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 % 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𝑣𝑜𝑛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oMath>
                            </m:oMathPara>
                          </a14:m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num>
                                  <m:den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183722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B8E035F6-1C9C-454B-9368-62D3D68481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8846393"/>
                  </p:ext>
                </p:extLst>
              </p:nvPr>
            </p:nvGraphicFramePr>
            <p:xfrm>
              <a:off x="659295" y="4730148"/>
              <a:ext cx="4365268" cy="114027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256229">
                      <a:extLst>
                        <a:ext uri="{9D8B030D-6E8A-4147-A177-3AD203B41FA5}">
                          <a16:colId xmlns:a16="http://schemas.microsoft.com/office/drawing/2014/main" val="3913235190"/>
                        </a:ext>
                      </a:extLst>
                    </a:gridCol>
                    <a:gridCol w="2109039">
                      <a:extLst>
                        <a:ext uri="{9D8B030D-6E8A-4147-A177-3AD203B41FA5}">
                          <a16:colId xmlns:a16="http://schemas.microsoft.com/office/drawing/2014/main" val="3514440705"/>
                        </a:ext>
                      </a:extLst>
                    </a:gridCol>
                  </a:tblGrid>
                  <a:tr h="59182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270" t="-1020" r="-93801" b="-948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514" t="-1020" r="-578" b="-948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7421404"/>
                      </a:ext>
                    </a:extLst>
                  </a:tr>
                  <a:tr h="54845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270" t="-110000" r="-9380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514" t="-110000" r="-578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837222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17F2136-3C5E-4716-85D1-0D62FE953DD3}"/>
                  </a:ext>
                </a:extLst>
              </p:cNvPr>
              <p:cNvSpPr txBox="1"/>
              <p:nvPr/>
            </p:nvSpPr>
            <p:spPr>
              <a:xfrm>
                <a:off x="6999137" y="4360816"/>
                <a:ext cx="609467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20 %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150 €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</a:t>
                </a:r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17F2136-3C5E-4716-85D1-0D62FE953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137" y="4360816"/>
                <a:ext cx="6094674" cy="369332"/>
              </a:xfrm>
              <a:prstGeom prst="rect">
                <a:avLst/>
              </a:prstGeom>
              <a:blipFill>
                <a:blip r:embed="rId7"/>
                <a:stretch>
                  <a:fillRect l="-800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47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91D7B993-FF6D-4A63-BF0C-FF0EEFCB6CF2}"/>
              </a:ext>
            </a:extLst>
          </p:cNvPr>
          <p:cNvSpPr txBox="1"/>
          <p:nvPr/>
        </p:nvSpPr>
        <p:spPr>
          <a:xfrm>
            <a:off x="614239" y="614068"/>
            <a:ext cx="7814143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Vermehrung / Verminderung eines Ausgangswerts (Grundwerts) G.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7E7213C5-CBCE-4C34-B5A4-33ECEAE0F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58161"/>
              </p:ext>
            </p:extLst>
          </p:nvPr>
        </p:nvGraphicFramePr>
        <p:xfrm>
          <a:off x="670809" y="1823046"/>
          <a:ext cx="10369247" cy="32119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27480">
                  <a:extLst>
                    <a:ext uri="{9D8B030D-6E8A-4147-A177-3AD203B41FA5}">
                      <a16:colId xmlns:a16="http://schemas.microsoft.com/office/drawing/2014/main" val="998523386"/>
                    </a:ext>
                  </a:extLst>
                </a:gridCol>
                <a:gridCol w="3466768">
                  <a:extLst>
                    <a:ext uri="{9D8B030D-6E8A-4147-A177-3AD203B41FA5}">
                      <a16:colId xmlns:a16="http://schemas.microsoft.com/office/drawing/2014/main" val="2539980441"/>
                    </a:ext>
                  </a:extLst>
                </a:gridCol>
                <a:gridCol w="3374999">
                  <a:extLst>
                    <a:ext uri="{9D8B030D-6E8A-4147-A177-3AD203B41FA5}">
                      <a16:colId xmlns:a16="http://schemas.microsoft.com/office/drawing/2014/main" val="550821509"/>
                    </a:ext>
                  </a:extLst>
                </a:gridCol>
              </a:tblGrid>
              <a:tr h="4841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Aufgabenstellung</a:t>
                      </a:r>
                      <a:endParaRPr lang="de-A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Gesuchte %</a:t>
                      </a:r>
                      <a:endParaRPr lang="de-A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Rechnung</a:t>
                      </a:r>
                      <a:endParaRPr lang="de-AT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7854556"/>
                  </a:ext>
                </a:extLst>
              </a:tr>
              <a:tr h="68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Vermehre 50 € um 20 %.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688215"/>
                  </a:ext>
                </a:extLst>
              </a:tr>
              <a:tr h="68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Vermindere 50 € um 20 %.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9518649"/>
                  </a:ext>
                </a:extLst>
              </a:tr>
              <a:tr h="68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Vermindere 50 € auf 20 %.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1273014"/>
                  </a:ext>
                </a:extLst>
              </a:tr>
              <a:tr h="68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Vermehre 50 € auf 160 %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125266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E27FABA-89A0-435C-A503-CA08F6768CBD}"/>
                  </a:ext>
                </a:extLst>
              </p:cNvPr>
              <p:cNvSpPr txBox="1"/>
              <p:nvPr/>
            </p:nvSpPr>
            <p:spPr>
              <a:xfrm>
                <a:off x="2688038" y="5680187"/>
                <a:ext cx="6815924" cy="37638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Book Antiqua" panose="020406020503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!!!!! Vermindere 50 € </a:t>
                </a:r>
                <a:r>
                  <a:rPr lang="de-AT" sz="1800" b="1" u="sng" dirty="0">
                    <a:effectLst/>
                    <a:latin typeface="Book Antiqua" panose="020406020503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</a:t>
                </a:r>
                <a:r>
                  <a:rPr lang="de-AT" sz="1800" dirty="0">
                    <a:effectLst/>
                    <a:latin typeface="Book Antiqua" panose="020406020503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20%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de-AT" sz="1800" dirty="0">
                    <a:effectLst/>
                    <a:latin typeface="Book Antiqua" panose="020406020503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Vermindere 50 € </a:t>
                </a:r>
                <a:r>
                  <a:rPr lang="de-AT" sz="1800" b="1" u="sng" dirty="0">
                    <a:effectLst/>
                    <a:latin typeface="Book Antiqua" panose="020406020503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auf</a:t>
                </a:r>
                <a:r>
                  <a:rPr lang="de-AT" sz="1800" dirty="0">
                    <a:effectLst/>
                    <a:latin typeface="Book Antiqua" panose="020406020503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20 % !!!!!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E27FABA-89A0-435C-A503-CA08F6768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038" y="5680187"/>
                <a:ext cx="6815924" cy="376385"/>
              </a:xfrm>
              <a:prstGeom prst="rect">
                <a:avLst/>
              </a:prstGeom>
              <a:blipFill>
                <a:blip r:embed="rId4"/>
                <a:stretch>
                  <a:fillRect t="-8065" b="-258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683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32F1CE8F-C46B-4E08-B014-2A4A71C632AC}"/>
              </a:ext>
            </a:extLst>
          </p:cNvPr>
          <p:cNvSpPr txBox="1"/>
          <p:nvPr/>
        </p:nvSpPr>
        <p:spPr>
          <a:xfrm>
            <a:off x="502920" y="368005"/>
            <a:ext cx="609467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Weitere Anwendung (mehrere Veränderungsfaktoren)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4808CA9-04A9-4D66-8685-B39458A4FDDF}"/>
              </a:ext>
            </a:extLst>
          </p:cNvPr>
          <p:cNvSpPr txBox="1"/>
          <p:nvPr/>
        </p:nvSpPr>
        <p:spPr>
          <a:xfrm>
            <a:off x="1632337" y="1176303"/>
            <a:ext cx="8927326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WICHTIG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Wird ein Grundwert öfters vergrößert bzw. vermindert, so können all diese Veränderungsfaktoren auf einmal in einer Multiplikationszeile geschrieben werden!</a:t>
            </a:r>
            <a:endParaRPr lang="de-AT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A789B8A-C90B-484C-A52E-1C19667FE3F0}"/>
              </a:ext>
            </a:extLst>
          </p:cNvPr>
          <p:cNvSpPr txBox="1"/>
          <p:nvPr/>
        </p:nvSpPr>
        <p:spPr>
          <a:xfrm>
            <a:off x="431357" y="2238773"/>
            <a:ext cx="95713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Beispiel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Der Preis einer Jacke (80€) wird zuerst um 20 % vermindert, dann um 10 % erhöht und schließlich wieder um 30 % vermindert.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6946B6A-8717-4554-8EA2-4F21BEF6F1F5}"/>
              </a:ext>
            </a:extLst>
          </p:cNvPr>
          <p:cNvSpPr txBox="1"/>
          <p:nvPr/>
        </p:nvSpPr>
        <p:spPr>
          <a:xfrm>
            <a:off x="431357" y="3005679"/>
            <a:ext cx="9730408" cy="423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Frage 1: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wie viel Prozent verändert sich der Grundwert G (= Preis der Jacke von 80 €)?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A0E4068-7CCD-4525-B2E6-2DCDE9821CE9}"/>
              </a:ext>
            </a:extLst>
          </p:cNvPr>
          <p:cNvSpPr txBox="1"/>
          <p:nvPr/>
        </p:nvSpPr>
        <p:spPr>
          <a:xfrm>
            <a:off x="351845" y="4604382"/>
            <a:ext cx="6094674" cy="1220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200"/>
              </a:spcAft>
            </a:pP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Interpretationsmöglichkeiten: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Preis der Jacke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vermindert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sich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Preis der Jacke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sinkt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E7D60FB-3E8D-4170-AF6C-8DEA1F1B93AE}"/>
              </a:ext>
            </a:extLst>
          </p:cNvPr>
          <p:cNvSpPr txBox="1"/>
          <p:nvPr/>
        </p:nvSpPr>
        <p:spPr>
          <a:xfrm>
            <a:off x="6033716" y="4612045"/>
            <a:ext cx="6094674" cy="423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Frage 2: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viele € kostet die Jacke nach der Preissenkung?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92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469846" y="302475"/>
            <a:ext cx="72523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2] Berechnung des ursprünglichen Grundwerts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A5B6A70-DA6D-4F4B-BE40-BCECCBA14C0E}"/>
                  </a:ext>
                </a:extLst>
              </p:cNvPr>
              <p:cNvSpPr txBox="1"/>
              <p:nvPr/>
            </p:nvSpPr>
            <p:spPr>
              <a:xfrm>
                <a:off x="3047999" y="1128072"/>
                <a:ext cx="6096000" cy="48705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Forme die Formel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auf den Grundwert G um -&gt;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𝐺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𝐴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den>
                    </m:f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A5B6A70-DA6D-4F4B-BE40-BCECCBA14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1128072"/>
                <a:ext cx="6096000" cy="487056"/>
              </a:xfrm>
              <a:prstGeom prst="rect">
                <a:avLst/>
              </a:prstGeom>
              <a:blipFill>
                <a:blip r:embed="rId4"/>
                <a:stretch>
                  <a:fillRect l="-800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C86FF5C4-DFAE-46F1-89F6-33796DD95AAC}"/>
              </a:ext>
            </a:extLst>
          </p:cNvPr>
          <p:cNvSpPr txBox="1"/>
          <p:nvPr/>
        </p:nvSpPr>
        <p:spPr>
          <a:xfrm>
            <a:off x="561975" y="2061766"/>
            <a:ext cx="10344150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2019300" algn="l"/>
              </a:tabLst>
            </a:pP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Berechne.	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100 Schüler gehen in die 8. Klassen einer Schule. Das sind 10 % aller SchülerInnen der Schule. Wie viele SchülerInnen besuchen die Schule insgesamt?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8C63112-DF31-4351-8251-011082B3FB5A}"/>
              </a:ext>
            </a:extLst>
          </p:cNvPr>
          <p:cNvSpPr txBox="1"/>
          <p:nvPr/>
        </p:nvSpPr>
        <p:spPr>
          <a:xfrm>
            <a:off x="561976" y="4521793"/>
            <a:ext cx="1034414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Ein Jacke kostet nach einer 20%-</a:t>
            </a: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igen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Preisreduktion 50€. Berechne den ursprünglichen Preis der Jacke.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9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428441" y="302475"/>
            <a:ext cx="53351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3] Berechnung des Prozentsatzes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39BBF1F-7948-408D-B9DB-6AFFB8898207}"/>
                  </a:ext>
                </a:extLst>
              </p:cNvPr>
              <p:cNvSpPr txBox="1"/>
              <p:nvPr/>
            </p:nvSpPr>
            <p:spPr>
              <a:xfrm>
                <a:off x="2781298" y="1032895"/>
                <a:ext cx="6629400" cy="48737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Forme die Formel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auf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Änderungsfaktor 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um -&gt;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𝐴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𝐺</m:t>
                        </m:r>
                      </m:den>
                    </m:f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39BBF1F-7948-408D-B9DB-6AFFB8898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298" y="1032895"/>
                <a:ext cx="6629400" cy="487378"/>
              </a:xfrm>
              <a:prstGeom prst="rect">
                <a:avLst/>
              </a:prstGeom>
              <a:blipFill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DC7B058-B190-4713-BA04-F3DD3D54D217}"/>
                  </a:ext>
                </a:extLst>
              </p:cNvPr>
              <p:cNvSpPr txBox="1"/>
              <p:nvPr/>
            </p:nvSpPr>
            <p:spPr>
              <a:xfrm>
                <a:off x="491191" y="2382559"/>
                <a:ext cx="11430559" cy="20928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 algn="ctr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=1,1  →   110% </m:t>
                    </m:r>
                  </m:oMath>
                </a14:m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 algn="ctr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𝐺𝑟𝑢𝑛𝑑𝑤𝑒𝑟𝑡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𝑤𝑢𝑟𝑑𝑒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𝑢𝑚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𝟏𝟎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%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𝑣𝑒𝑟𝑚𝑒h𝑟𝑡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𝒐𝒅𝒆𝒓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𝐺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𝑤𝑢𝑟𝑑𝑒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𝒂𝒖𝒇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110%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𝑣𝑒𝑟𝑚𝑒h𝑟𝑡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30000"/>
                  </a:lnSpc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=1,0345 →   103,45 % </m:t>
                    </m:r>
                  </m:oMath>
                </a14:m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(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𝐺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𝑤𝑢𝑟𝑑𝑒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𝑢𝑚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𝟑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,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𝟒𝟓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% 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𝑣𝑒𝑟𝑚𝑒h𝑟𝑡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𝑜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𝒅𝒆𝒓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𝐺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𝑤𝑢𝑟𝑑𝑒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𝒂𝒖𝒇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103,45% 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𝑣𝑒𝑟𝑚𝑒h𝑟𝑡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)</m:t>
                      </m:r>
                    </m:oMath>
                  </m:oMathPara>
                </a14:m>
                <a:endParaRPr lang="de-AT" sz="28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DC7B058-B190-4713-BA04-F3DD3D54D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91" y="2382559"/>
                <a:ext cx="11430559" cy="20928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50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428441" y="302475"/>
            <a:ext cx="53351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3] Berechnung des Prozentsatzes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39BBF1F-7948-408D-B9DB-6AFFB8898207}"/>
                  </a:ext>
                </a:extLst>
              </p:cNvPr>
              <p:cNvSpPr txBox="1"/>
              <p:nvPr/>
            </p:nvSpPr>
            <p:spPr>
              <a:xfrm>
                <a:off x="2781298" y="1032895"/>
                <a:ext cx="6629400" cy="48737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Forme die Formel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auf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Änderungsfaktor 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um -&gt;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𝐴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𝐺</m:t>
                        </m:r>
                      </m:den>
                    </m:f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39BBF1F-7948-408D-B9DB-6AFFB8898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298" y="1032895"/>
                <a:ext cx="6629400" cy="487378"/>
              </a:xfrm>
              <a:prstGeom prst="rect">
                <a:avLst/>
              </a:prstGeom>
              <a:blipFill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021CA69-4450-433A-9E52-8CB371BC6496}"/>
                  </a:ext>
                </a:extLst>
              </p:cNvPr>
              <p:cNvSpPr txBox="1"/>
              <p:nvPr/>
            </p:nvSpPr>
            <p:spPr>
              <a:xfrm>
                <a:off x="1666873" y="2121975"/>
                <a:ext cx="8858250" cy="26140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 algn="ctr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=0,8  →   1−0,8=0,2   </m:t>
                    </m:r>
                  </m:oMath>
                </a14:m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 algn="ctr">
                  <a:lnSpc>
                    <a:spcPct val="13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𝐺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𝑤𝑢𝑟𝑑𝑒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𝒖𝒎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20%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𝑣𝑒𝑟𝑚𝑖𝑛𝑑𝑒𝑟𝑡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𝒐𝒅𝒆𝒓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𝐺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𝑤𝑢𝑟𝑑𝑒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𝒂𝒖𝒇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80%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𝑣𝑒𝑟𝑚𝑖𝑛𝑑𝑒𝑟𝑡</m:t>
                          </m:r>
                        </m:e>
                      </m:d>
                    </m:oMath>
                  </m:oMathPara>
                </a14:m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 algn="ctr">
                  <a:lnSpc>
                    <a:spcPct val="130000"/>
                  </a:lnSpc>
                  <a:spcAft>
                    <a:spcPts val="1000"/>
                  </a:spcAft>
                </a:pPr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marL="342900" lvl="0" indent="-342900" algn="ctr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=0,0023  →   1−0,0023=0,9977</m:t>
                    </m:r>
                  </m:oMath>
                </a14:m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 algn="ctr">
                  <a:lnSpc>
                    <a:spcPct val="13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𝑮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𝒘𝒖𝒓𝒅𝒆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𝒖𝒎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𝟗𝟗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𝟕𝟕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% </m:t>
                          </m:r>
                          <m:r>
                            <a:rPr lang="de-AT" sz="20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𝒗𝒆𝒓𝒎𝒊𝒏𝒅𝒆𝒓𝒕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𝒐𝒅𝒆𝒓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𝑮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𝒘𝒖𝒓𝒅𝒆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𝒂𝒖𝒇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𝟎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𝟐𝟑</m:t>
                          </m:r>
                          <m:r>
                            <a:rPr lang="de-AT" sz="20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%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𝒗𝒆𝒓𝒎𝒊𝒏𝒅𝒆𝒓𝒕</m:t>
                          </m:r>
                        </m:e>
                      </m:d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021CA69-4450-433A-9E52-8CB371BC6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873" y="2121975"/>
                <a:ext cx="8858250" cy="2614049"/>
              </a:xfrm>
              <a:prstGeom prst="rect">
                <a:avLst/>
              </a:prstGeom>
              <a:blipFill>
                <a:blip r:embed="rId5"/>
                <a:stretch>
                  <a:fillRect r="-2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665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5B4AEF9-C26C-4F05-B491-ED8FACF4BDD9}"/>
                  </a:ext>
                </a:extLst>
              </p:cNvPr>
              <p:cNvSpPr txBox="1"/>
              <p:nvPr/>
            </p:nvSpPr>
            <p:spPr>
              <a:xfrm>
                <a:off x="742950" y="411753"/>
                <a:ext cx="9258300" cy="7738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Bsp. 3)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Berechne.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Eine Hose kostet statt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80 €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nur mehr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60 €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 Um viele Prozent wurde die Hose vermindert?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5B4AEF9-C26C-4F05-B491-ED8FACF4B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" y="411753"/>
                <a:ext cx="9258300" cy="773802"/>
              </a:xfrm>
              <a:prstGeom prst="rect">
                <a:avLst/>
              </a:prstGeom>
              <a:blipFill>
                <a:blip r:embed="rId3"/>
                <a:stretch>
                  <a:fillRect l="-592" t="-3968" b="-1269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8E85426-7B47-4EF3-8CC2-76671DF93E8D}"/>
                  </a:ext>
                </a:extLst>
              </p:cNvPr>
              <p:cNvSpPr txBox="1"/>
              <p:nvPr/>
            </p:nvSpPr>
            <p:spPr>
              <a:xfrm>
                <a:off x="742950" y="3352541"/>
                <a:ext cx="10153650" cy="7834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Jan wog im Jänner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40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𝑘𝑔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 Er hat in den nächsten 6 Monaten um 5 kg zugenommen. Um wie viele Prozent ist er schwerer geworden?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8E85426-7B47-4EF3-8CC2-76671DF93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" y="3352541"/>
                <a:ext cx="10153650" cy="783420"/>
              </a:xfrm>
              <a:prstGeom prst="rect">
                <a:avLst/>
              </a:prstGeom>
              <a:blipFill>
                <a:blip r:embed="rId5"/>
                <a:stretch>
                  <a:fillRect l="-540" b="-1171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9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586</Words>
  <Application>Microsoft Office PowerPoint</Application>
  <PresentationFormat>Breitbild</PresentationFormat>
  <Paragraphs>70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Book Antiqua</vt:lpstr>
      <vt:lpstr>Calibri</vt:lpstr>
      <vt:lpstr>Cambria Math</vt:lpstr>
      <vt:lpstr>Georgia</vt:lpstr>
      <vt:lpstr>Symbol</vt:lpstr>
      <vt:lpstr>Trebuchet MS</vt:lpstr>
      <vt:lpstr>Wingdings</vt:lpstr>
      <vt:lpstr>Holzart</vt:lpstr>
      <vt:lpstr>Prozentrechnen Grundlagen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2022-11-03T21:19:46Z</dcterms:modified>
</cp:coreProperties>
</file>