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95" r:id="rId3"/>
    <p:sldId id="335" r:id="rId4"/>
    <p:sldId id="336" r:id="rId5"/>
    <p:sldId id="325" r:id="rId6"/>
    <p:sldId id="326" r:id="rId7"/>
    <p:sldId id="300" r:id="rId8"/>
    <p:sldId id="337" r:id="rId9"/>
    <p:sldId id="338" r:id="rId10"/>
    <p:sldId id="339" r:id="rId11"/>
    <p:sldId id="340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9C0FE46-FC2A-4471-9643-0C5795E368EE}"/>
    <pc:docChg chg="custSel delSld modSld">
      <pc:chgData name="Tegischer Lukas" userId="f78daebb-0565-485c-bd0e-1cd035e796ff" providerId="ADAL" clId="{F9C0FE46-FC2A-4471-9643-0C5795E368EE}" dt="2022-11-04T11:00:15.126" v="11" actId="47"/>
      <pc:docMkLst>
        <pc:docMk/>
      </pc:docMkLst>
      <pc:sldChg chg="delSp mod">
        <pc:chgData name="Tegischer Lukas" userId="f78daebb-0565-485c-bd0e-1cd035e796ff" providerId="ADAL" clId="{F9C0FE46-FC2A-4471-9643-0C5795E368EE}" dt="2022-11-04T11:00:06.63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9C0FE46-FC2A-4471-9643-0C5795E368EE}" dt="2022-11-04T11:00:06.63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9C0FE46-FC2A-4471-9643-0C5795E368EE}" dt="2022-11-04T11:00:15.126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9C0FE46-FC2A-4471-9643-0C5795E368EE}" dt="2022-11-04T11:00:07.440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F9C0FE46-FC2A-4471-9643-0C5795E368EE}" dt="2022-11-04T11:00:07.440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1.170" v="6" actId="478"/>
        <pc:sldMkLst>
          <pc:docMk/>
          <pc:sldMk cId="265588257" sldId="300"/>
        </pc:sldMkLst>
        <pc:picChg chg="del">
          <ac:chgData name="Tegischer Lukas" userId="f78daebb-0565-485c-bd0e-1cd035e796ff" providerId="ADAL" clId="{F9C0FE46-FC2A-4471-9643-0C5795E368EE}" dt="2022-11-04T11:00:11.170" v="6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09.607" v="4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F9C0FE46-FC2A-4471-9643-0C5795E368EE}" dt="2022-11-04T11:00:09.607" v="4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0.391" v="5" actId="478"/>
        <pc:sldMkLst>
          <pc:docMk/>
          <pc:sldMk cId="330001075" sldId="326"/>
        </pc:sldMkLst>
        <pc:picChg chg="del">
          <ac:chgData name="Tegischer Lukas" userId="f78daebb-0565-485c-bd0e-1cd035e796ff" providerId="ADAL" clId="{F9C0FE46-FC2A-4471-9643-0C5795E368EE}" dt="2022-11-04T11:00:10.391" v="5" actId="478"/>
          <ac:picMkLst>
            <pc:docMk/>
            <pc:sldMk cId="330001075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08.257" v="2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F9C0FE46-FC2A-4471-9643-0C5795E368EE}" dt="2022-11-04T11:00:08.257" v="2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08.919" v="3" actId="478"/>
        <pc:sldMkLst>
          <pc:docMk/>
          <pc:sldMk cId="1630780520" sldId="336"/>
        </pc:sldMkLst>
        <pc:picChg chg="del">
          <ac:chgData name="Tegischer Lukas" userId="f78daebb-0565-485c-bd0e-1cd035e796ff" providerId="ADAL" clId="{F9C0FE46-FC2A-4471-9643-0C5795E368EE}" dt="2022-11-04T11:00:08.919" v="3" actId="478"/>
          <ac:picMkLst>
            <pc:docMk/>
            <pc:sldMk cId="1630780520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1.862" v="7" actId="478"/>
        <pc:sldMkLst>
          <pc:docMk/>
          <pc:sldMk cId="2586374349" sldId="337"/>
        </pc:sldMkLst>
        <pc:picChg chg="del">
          <ac:chgData name="Tegischer Lukas" userId="f78daebb-0565-485c-bd0e-1cd035e796ff" providerId="ADAL" clId="{F9C0FE46-FC2A-4471-9643-0C5795E368EE}" dt="2022-11-04T11:00:11.862" v="7" actId="478"/>
          <ac:picMkLst>
            <pc:docMk/>
            <pc:sldMk cId="2586374349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2.532" v="8" actId="478"/>
        <pc:sldMkLst>
          <pc:docMk/>
          <pc:sldMk cId="4081156992" sldId="338"/>
        </pc:sldMkLst>
        <pc:picChg chg="del">
          <ac:chgData name="Tegischer Lukas" userId="f78daebb-0565-485c-bd0e-1cd035e796ff" providerId="ADAL" clId="{F9C0FE46-FC2A-4471-9643-0C5795E368EE}" dt="2022-11-04T11:00:12.532" v="8" actId="478"/>
          <ac:picMkLst>
            <pc:docMk/>
            <pc:sldMk cId="4081156992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3.178" v="9" actId="478"/>
        <pc:sldMkLst>
          <pc:docMk/>
          <pc:sldMk cId="609337408" sldId="339"/>
        </pc:sldMkLst>
        <pc:picChg chg="del">
          <ac:chgData name="Tegischer Lukas" userId="f78daebb-0565-485c-bd0e-1cd035e796ff" providerId="ADAL" clId="{F9C0FE46-FC2A-4471-9643-0C5795E368EE}" dt="2022-11-04T11:00:13.178" v="9" actId="478"/>
          <ac:picMkLst>
            <pc:docMk/>
            <pc:sldMk cId="609337408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C0FE46-FC2A-4471-9643-0C5795E368EE}" dt="2022-11-04T11:00:13.732" v="10" actId="478"/>
        <pc:sldMkLst>
          <pc:docMk/>
          <pc:sldMk cId="1511134060" sldId="340"/>
        </pc:sldMkLst>
        <pc:picChg chg="del">
          <ac:chgData name="Tegischer Lukas" userId="f78daebb-0565-485c-bd0e-1cd035e796ff" providerId="ADAL" clId="{F9C0FE46-FC2A-4471-9643-0C5795E368EE}" dt="2022-11-04T11:00:13.732" v="10" actId="478"/>
          <ac:picMkLst>
            <pc:docMk/>
            <pc:sldMk cId="1511134060" sldId="34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057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950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157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0500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0554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036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Parameterdarstellung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06EA588-52FC-4EF6-8FE0-5646F633F2CE}"/>
              </a:ext>
            </a:extLst>
          </p:cNvPr>
          <p:cNvSpPr txBox="1"/>
          <p:nvPr/>
        </p:nvSpPr>
        <p:spPr>
          <a:xfrm>
            <a:off x="416560" y="376309"/>
            <a:ext cx="740664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5)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Überprüfe, ob der Punkt auf der Geraden g liegt.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02DD519-AC73-4952-948D-B6357C37500C}"/>
                  </a:ext>
                </a:extLst>
              </p:cNvPr>
              <p:cNvSpPr txBox="1"/>
              <p:nvPr/>
            </p:nvSpPr>
            <p:spPr>
              <a:xfrm>
                <a:off x="629920" y="989620"/>
                <a:ext cx="6096000" cy="5542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−  </m:t>
                      </m:r>
                      <m:sSub>
                        <m:sSub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02DD519-AC73-4952-948D-B6357C375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" y="989620"/>
                <a:ext cx="6096000" cy="5542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33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B78F2AE0-047D-43C6-80A8-18473FC8AC18}"/>
              </a:ext>
            </a:extLst>
          </p:cNvPr>
          <p:cNvSpPr txBox="1"/>
          <p:nvPr/>
        </p:nvSpPr>
        <p:spPr>
          <a:xfrm>
            <a:off x="447040" y="317705"/>
            <a:ext cx="92659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6)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jeweils eine zu g (1) parallele (2) normale Gerade an, die durch den Punkt P geht.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7508DE-B9AA-4618-8262-898BBC22369F}"/>
                  </a:ext>
                </a:extLst>
              </p:cNvPr>
              <p:cNvSpPr txBox="1"/>
              <p:nvPr/>
            </p:nvSpPr>
            <p:spPr>
              <a:xfrm>
                <a:off x="2326640" y="989620"/>
                <a:ext cx="6096000" cy="605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0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−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7508DE-B9AA-4618-8262-898BBC223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40" y="989620"/>
                <a:ext cx="6096000" cy="6055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13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Parameterdarstellung einer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4EACAF1-3811-406A-9316-0F1CD9FD51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79" b="3234"/>
          <a:stretch/>
        </p:blipFill>
        <p:spPr>
          <a:xfrm>
            <a:off x="1038225" y="1347552"/>
            <a:ext cx="5391150" cy="5009035"/>
          </a:xfrm>
          <a:prstGeom prst="rect">
            <a:avLst/>
          </a:prstGeom>
        </p:spPr>
      </p:pic>
      <p:sp>
        <p:nvSpPr>
          <p:cNvPr id="9" name="Multiplikationszeichen 8">
            <a:extLst>
              <a:ext uri="{FF2B5EF4-FFF2-40B4-BE49-F238E27FC236}">
                <a16:creationId xmlns:a16="http://schemas.microsoft.com/office/drawing/2014/main" id="{6B71F481-532C-4C97-B936-E48285AB27FE}"/>
              </a:ext>
            </a:extLst>
          </p:cNvPr>
          <p:cNvSpPr/>
          <p:nvPr/>
        </p:nvSpPr>
        <p:spPr>
          <a:xfrm>
            <a:off x="2219325" y="4623086"/>
            <a:ext cx="323850" cy="3714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298EE11-4372-49D7-B406-4F9EC03E1C2C}"/>
              </a:ext>
            </a:extLst>
          </p:cNvPr>
          <p:cNvCxnSpPr>
            <a:cxnSpLocks/>
          </p:cNvCxnSpPr>
          <p:nvPr/>
        </p:nvCxnSpPr>
        <p:spPr>
          <a:xfrm flipV="1">
            <a:off x="1152525" y="1423752"/>
            <a:ext cx="4629150" cy="461962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8F3CC26-1E06-466F-A8AD-183B7E785CB6}"/>
              </a:ext>
            </a:extLst>
          </p:cNvPr>
          <p:cNvCxnSpPr>
            <a:cxnSpLocks/>
          </p:cNvCxnSpPr>
          <p:nvPr/>
        </p:nvCxnSpPr>
        <p:spPr>
          <a:xfrm flipV="1">
            <a:off x="2381250" y="3076575"/>
            <a:ext cx="1733550" cy="17322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D67158B1-9C51-4B1B-B04F-6E4BBEB7DE12}"/>
              </a:ext>
            </a:extLst>
          </p:cNvPr>
          <p:cNvSpPr txBox="1"/>
          <p:nvPr/>
        </p:nvSpPr>
        <p:spPr>
          <a:xfrm>
            <a:off x="8826564" y="285122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>
                <a:solidFill>
                  <a:srgbClr val="0070C0"/>
                </a:solidFill>
              </a:rPr>
              <a:t>PUNKT</a:t>
            </a:r>
            <a:endParaRPr lang="de-AT" sz="2400" dirty="0">
              <a:solidFill>
                <a:srgbClr val="0070C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36DA879-751C-4537-986D-397C261E0BA7}"/>
              </a:ext>
            </a:extLst>
          </p:cNvPr>
          <p:cNvSpPr txBox="1"/>
          <p:nvPr/>
        </p:nvSpPr>
        <p:spPr>
          <a:xfrm>
            <a:off x="8949193" y="4038311"/>
            <a:ext cx="1170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>
                <a:solidFill>
                  <a:srgbClr val="FF0000"/>
                </a:solidFill>
              </a:rPr>
              <a:t>PFEIL</a:t>
            </a:r>
            <a:endParaRPr lang="de-AT" sz="2400" dirty="0">
              <a:solidFill>
                <a:srgbClr val="FF0000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43E3B90-1130-4F6F-AE56-5B60C5B8E427}"/>
              </a:ext>
            </a:extLst>
          </p:cNvPr>
          <p:cNvSpPr txBox="1"/>
          <p:nvPr/>
        </p:nvSpPr>
        <p:spPr>
          <a:xfrm>
            <a:off x="9334715" y="3424239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dirty="0"/>
              <a:t>+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5543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Parameterdarstellung einer Geraden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6D9DD72-44E1-40E4-B5A6-D9CD2439B903}"/>
              </a:ext>
            </a:extLst>
          </p:cNvPr>
          <p:cNvSpPr txBox="1"/>
          <p:nvPr/>
        </p:nvSpPr>
        <p:spPr>
          <a:xfrm>
            <a:off x="1307159" y="1502493"/>
            <a:ext cx="957767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Bei der Parameterdarstellung wird die Gerade durch einen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und einen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Vektor (Pfeil)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festgelegt. </a:t>
            </a:r>
          </a:p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 Vektor nennt man auch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Richtungsvektor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der Gerade.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4A5A6F1-8BDF-4A08-AFC3-9D92E233EC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17" b="38797"/>
          <a:stretch/>
        </p:blipFill>
        <p:spPr bwMode="auto">
          <a:xfrm>
            <a:off x="624522" y="2511107"/>
            <a:ext cx="4844174" cy="35036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FB0FA96-805C-47F3-8AD1-9F97C931D493}"/>
                  </a:ext>
                </a:extLst>
              </p:cNvPr>
              <p:cNvSpPr txBox="1"/>
              <p:nvPr/>
            </p:nvSpPr>
            <p:spPr>
              <a:xfrm>
                <a:off x="5786846" y="3239876"/>
                <a:ext cx="6096000" cy="20460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Sei g eine Gerade, P ein Punkt auf dieser Geraden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Richtungsvektor von g.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Dann gilt für alle Punkte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  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𝑿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𝑷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𝒕</m:t>
                      </m:r>
                      <m:r>
                        <a:rPr lang="de-AT" sz="24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400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400" b="1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</m:t>
                          </m:r>
                        </m:e>
                      </m:acc>
                      <m:r>
                        <a:rPr lang="de-AT" sz="2400" b="1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𝑚𝑖𝑡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∈</m:t>
                      </m:r>
                      <m:r>
                        <a:rPr lang="de-AT" sz="24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ℝ</m:t>
                      </m:r>
                    </m:oMath>
                  </m:oMathPara>
                </a14:m>
                <a:endParaRPr lang="de-AT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FB0FA96-805C-47F3-8AD1-9F97C931D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6" y="3239876"/>
                <a:ext cx="6096000" cy="2046073"/>
              </a:xfrm>
              <a:prstGeom prst="rect">
                <a:avLst/>
              </a:prstGeom>
              <a:blipFill>
                <a:blip r:embed="rId5"/>
                <a:stretch>
                  <a:fillRect t="-11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Warum PARAMETER</a:t>
            </a:r>
            <a:r>
              <a:rPr lang="de-AT" sz="32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darstellung ?</a:t>
            </a:r>
            <a:endParaRPr lang="de-AT" sz="3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E8B0429-8753-4DAB-A37E-B626BF3E439F}"/>
              </a:ext>
            </a:extLst>
          </p:cNvPr>
          <p:cNvSpPr txBox="1"/>
          <p:nvPr/>
        </p:nvSpPr>
        <p:spPr>
          <a:xfrm>
            <a:off x="802640" y="1339159"/>
            <a:ext cx="105867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Für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jede reelle Zahl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Parameters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 erhält man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Punkt auf der Geraden 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Umgekehrt entspricht jeder Punkt auf der Geraden g einem eindeutig bestimmten Wert des Parameters t. </a:t>
            </a:r>
            <a:endParaRPr lang="de-AT" sz="20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C3B541C-E300-4811-8A1B-25F4AEF7E8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581" b="30328"/>
          <a:stretch/>
        </p:blipFill>
        <p:spPr bwMode="auto">
          <a:xfrm>
            <a:off x="691832" y="2558958"/>
            <a:ext cx="5668328" cy="36416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311F838-8C48-4B8E-895E-2E1C1A9F18EA}"/>
              </a:ext>
            </a:extLst>
          </p:cNvPr>
          <p:cNvSpPr txBox="1"/>
          <p:nvPr/>
        </p:nvSpPr>
        <p:spPr>
          <a:xfrm>
            <a:off x="1818640" y="41951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63078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D620D28-DF79-47B3-9C07-1226A1D12920}"/>
                  </a:ext>
                </a:extLst>
              </p:cNvPr>
              <p:cNvSpPr txBox="1"/>
              <p:nvPr/>
            </p:nvSpPr>
            <p:spPr>
              <a:xfrm>
                <a:off x="223520" y="285435"/>
                <a:ext cx="9885680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Gegeben ist ein Punkt P und ein Richtungsvektor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der Geraden g. Gib eine Parameterdarstellung der Geraden an und zeichne die Gerade in das Koordinatensystem. Gib zwei weitere Punkte auf der Geraden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D620D28-DF79-47B3-9C07-1226A1D12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20" y="285435"/>
                <a:ext cx="9885680" cy="968278"/>
              </a:xfrm>
              <a:prstGeom prst="rect">
                <a:avLst/>
              </a:prstGeom>
              <a:blipFill>
                <a:blip r:embed="rId4"/>
                <a:stretch>
                  <a:fillRect l="-555" t="-3145" r="-925" b="-88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4F7CBB8-6115-4F09-91E9-3D70D57E2648}"/>
                  </a:ext>
                </a:extLst>
              </p:cNvPr>
              <p:cNvSpPr txBox="1"/>
              <p:nvPr/>
            </p:nvSpPr>
            <p:spPr>
              <a:xfrm>
                <a:off x="-335280" y="1469899"/>
                <a:ext cx="6096000" cy="6365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⃗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3,5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4F7CBB8-6115-4F09-91E9-3D70D57E2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5280" y="1469899"/>
                <a:ext cx="6096000" cy="6365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51E7CC9C-B298-40B4-9984-D4F37D37A09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9941"/>
          <a:stretch/>
        </p:blipFill>
        <p:spPr>
          <a:xfrm>
            <a:off x="5577464" y="1469899"/>
            <a:ext cx="5994775" cy="5185314"/>
          </a:xfrm>
          <a:prstGeom prst="rect">
            <a:avLst/>
          </a:prstGeom>
        </p:spPr>
      </p:pic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3BB611A-8ED3-495E-B052-AD48D4C4D0C2}"/>
              </a:ext>
            </a:extLst>
          </p:cNvPr>
          <p:cNvCxnSpPr>
            <a:cxnSpLocks/>
          </p:cNvCxnSpPr>
          <p:nvPr/>
        </p:nvCxnSpPr>
        <p:spPr>
          <a:xfrm flipV="1">
            <a:off x="5405120" y="1354384"/>
            <a:ext cx="5634936" cy="324809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FF776575-9F4A-41FB-B606-EED5DF49367B}"/>
              </a:ext>
            </a:extLst>
          </p:cNvPr>
          <p:cNvCxnSpPr>
            <a:cxnSpLocks/>
          </p:cNvCxnSpPr>
          <p:nvPr/>
        </p:nvCxnSpPr>
        <p:spPr>
          <a:xfrm flipH="1">
            <a:off x="7833362" y="2052320"/>
            <a:ext cx="1991358" cy="11480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6E1AF7A-A6A7-479E-AF3B-9E2161927D44}"/>
                  </a:ext>
                </a:extLst>
              </p:cNvPr>
              <p:cNvSpPr txBox="1"/>
              <p:nvPr/>
            </p:nvSpPr>
            <p:spPr>
              <a:xfrm>
                <a:off x="504510" y="398504"/>
                <a:ext cx="10061890" cy="3032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Bemerkung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Die Parameterdarstellung einer Geraden ist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NICHT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eindeutig, da der Richtungsvektor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grundsätzlich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beliebig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gewählt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werden darf, sofern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gewählte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Vektor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zum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Richtungsvektor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parallel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ist. </a:t>
                </a: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Es sind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alle möglichen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Vielfache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des Richtungsvektors erlaubt. </a:t>
                </a: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 Gerade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kann somit auch mit folgenden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Parameterdarstellungen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bestimmt werden: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6E1AF7A-A6A7-479E-AF3B-9E2161927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10" y="398504"/>
                <a:ext cx="10061890" cy="3032497"/>
              </a:xfrm>
              <a:prstGeom prst="rect">
                <a:avLst/>
              </a:prstGeom>
              <a:blipFill>
                <a:blip r:embed="rId4"/>
                <a:stretch>
                  <a:fillRect l="-606" t="-803" r="-970" b="-261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0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783E3692-3F03-41B7-8A41-594F56CB30CC}"/>
              </a:ext>
            </a:extLst>
          </p:cNvPr>
          <p:cNvSpPr txBox="1"/>
          <p:nvPr/>
        </p:nvSpPr>
        <p:spPr>
          <a:xfrm>
            <a:off x="416560" y="374381"/>
            <a:ext cx="8442960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Vereinfache die Darstellung der Geraden g so, dass die Komponenten des Richtungsvektors ganzzahlig und so klein wie möglich sind.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B231B8A-9275-4E3E-A5F6-4180B496A93B}"/>
                  </a:ext>
                </a:extLst>
              </p:cNvPr>
              <p:cNvSpPr txBox="1"/>
              <p:nvPr/>
            </p:nvSpPr>
            <p:spPr>
              <a:xfrm>
                <a:off x="914400" y="1267781"/>
                <a:ext cx="6096000" cy="5835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0,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−0,</m:t>
                                </m:r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B231B8A-9275-4E3E-A5F6-4180B496A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267781"/>
                <a:ext cx="6096000" cy="5835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92BCB3F-33D4-452E-84B1-8B4DAAEABDC9}"/>
                  </a:ext>
                </a:extLst>
              </p:cNvPr>
              <p:cNvSpPr txBox="1"/>
              <p:nvPr/>
            </p:nvSpPr>
            <p:spPr>
              <a:xfrm>
                <a:off x="558800" y="505481"/>
                <a:ext cx="9773920" cy="671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Gegeben sind zwei Punkte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=(−2|5)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=(3|1)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einer Geraden. Gib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zwei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verschiedene Parameterdarstellungen dieser Gerade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92BCB3F-33D4-452E-84B1-8B4DAAEAB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505481"/>
                <a:ext cx="9773920" cy="671915"/>
              </a:xfrm>
              <a:prstGeom prst="rect">
                <a:avLst/>
              </a:prstGeom>
              <a:blipFill>
                <a:blip r:embed="rId4"/>
                <a:stretch>
                  <a:fillRect l="-561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37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4E7650D-2061-4BD4-A4B7-FEEB48E9AE8E}"/>
              </a:ext>
            </a:extLst>
          </p:cNvPr>
          <p:cNvSpPr txBox="1"/>
          <p:nvPr/>
        </p:nvSpPr>
        <p:spPr>
          <a:xfrm>
            <a:off x="457575" y="360567"/>
            <a:ext cx="956056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4)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zwei verschiedene Parameterdarstellungen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dargestellten Geraden g an.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6EA7F69-A5AD-4EE0-9630-1C509CFDD7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293" b="28430"/>
          <a:stretch/>
        </p:blipFill>
        <p:spPr bwMode="auto">
          <a:xfrm>
            <a:off x="1007427" y="1285240"/>
            <a:ext cx="3694873" cy="4287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115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377</Words>
  <Application>Microsoft Office PowerPoint</Application>
  <PresentationFormat>Breitbild</PresentationFormat>
  <Paragraphs>42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Georgia</vt:lpstr>
      <vt:lpstr>Trebuchet MS</vt:lpstr>
      <vt:lpstr>Wingdings</vt:lpstr>
      <vt:lpstr>Holzart</vt:lpstr>
      <vt:lpstr>Geraden im R² Parameterdarstellung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101</cp:revision>
  <dcterms:created xsi:type="dcterms:W3CDTF">2020-04-09T06:13:57Z</dcterms:created>
  <dcterms:modified xsi:type="dcterms:W3CDTF">2022-11-04T11:00:16Z</dcterms:modified>
</cp:coreProperties>
</file>