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324" r:id="rId3"/>
    <p:sldId id="353" r:id="rId4"/>
    <p:sldId id="354" r:id="rId5"/>
    <p:sldId id="352" r:id="rId6"/>
    <p:sldId id="355" r:id="rId7"/>
    <p:sldId id="356" r:id="rId8"/>
    <p:sldId id="357" r:id="rId9"/>
    <p:sldId id="359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179C59BD-3C4A-4504-95C6-964CB348E394}"/>
    <pc:docChg chg="custSel delSld modSld">
      <pc:chgData name="Tegischer Lukas" userId="f78daebb-0565-485c-bd0e-1cd035e796ff" providerId="ADAL" clId="{179C59BD-3C4A-4504-95C6-964CB348E394}" dt="2022-11-03T09:53:24.580" v="11" actId="47"/>
      <pc:docMkLst>
        <pc:docMk/>
      </pc:docMkLst>
      <pc:sldChg chg="delSp modSp mod delAnim">
        <pc:chgData name="Tegischer Lukas" userId="f78daebb-0565-485c-bd0e-1cd035e796ff" providerId="ADAL" clId="{179C59BD-3C4A-4504-95C6-964CB348E394}" dt="2022-11-03T09:53:07.255" v="2" actId="1076"/>
        <pc:sldMkLst>
          <pc:docMk/>
          <pc:sldMk cId="336392357" sldId="256"/>
        </pc:sldMkLst>
        <pc:spChg chg="mod">
          <ac:chgData name="Tegischer Lukas" userId="f78daebb-0565-485c-bd0e-1cd035e796ff" providerId="ADAL" clId="{179C59BD-3C4A-4504-95C6-964CB348E394}" dt="2022-11-03T09:53:07.255" v="2" actId="1076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179C59BD-3C4A-4504-95C6-964CB348E394}" dt="2022-11-03T09:53:02.420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179C59BD-3C4A-4504-95C6-964CB348E394}" dt="2022-11-03T09:53:01.751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179C59BD-3C4A-4504-95C6-964CB348E394}" dt="2022-11-03T09:53:24.580" v="11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179C59BD-3C4A-4504-95C6-964CB348E394}" dt="2022-11-03T09:53:09.252" v="3" actId="478"/>
        <pc:sldMkLst>
          <pc:docMk/>
          <pc:sldMk cId="2738696002" sldId="324"/>
        </pc:sldMkLst>
        <pc:picChg chg="del">
          <ac:chgData name="Tegischer Lukas" userId="f78daebb-0565-485c-bd0e-1cd035e796ff" providerId="ADAL" clId="{179C59BD-3C4A-4504-95C6-964CB348E394}" dt="2022-11-03T09:53:09.252" v="3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179C59BD-3C4A-4504-95C6-964CB348E394}" dt="2022-11-03T09:53:16.861" v="6" actId="478"/>
        <pc:sldMkLst>
          <pc:docMk/>
          <pc:sldMk cId="1042936405" sldId="352"/>
        </pc:sldMkLst>
        <pc:picChg chg="del">
          <ac:chgData name="Tegischer Lukas" userId="f78daebb-0565-485c-bd0e-1cd035e796ff" providerId="ADAL" clId="{179C59BD-3C4A-4504-95C6-964CB348E394}" dt="2022-11-03T09:53:16.861" v="6" actId="478"/>
          <ac:picMkLst>
            <pc:docMk/>
            <pc:sldMk cId="1042936405" sldId="352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179C59BD-3C4A-4504-95C6-964CB348E394}" dt="2022-11-03T09:53:11.844" v="4" actId="478"/>
        <pc:sldMkLst>
          <pc:docMk/>
          <pc:sldMk cId="2819158892" sldId="353"/>
        </pc:sldMkLst>
        <pc:picChg chg="del">
          <ac:chgData name="Tegischer Lukas" userId="f78daebb-0565-485c-bd0e-1cd035e796ff" providerId="ADAL" clId="{179C59BD-3C4A-4504-95C6-964CB348E394}" dt="2022-11-03T09:53:11.844" v="4" actId="478"/>
          <ac:picMkLst>
            <pc:docMk/>
            <pc:sldMk cId="2819158892" sldId="35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179C59BD-3C4A-4504-95C6-964CB348E394}" dt="2022-11-03T09:53:14.192" v="5" actId="478"/>
        <pc:sldMkLst>
          <pc:docMk/>
          <pc:sldMk cId="1357929206" sldId="354"/>
        </pc:sldMkLst>
        <pc:picChg chg="del">
          <ac:chgData name="Tegischer Lukas" userId="f78daebb-0565-485c-bd0e-1cd035e796ff" providerId="ADAL" clId="{179C59BD-3C4A-4504-95C6-964CB348E394}" dt="2022-11-03T09:53:14.192" v="5" actId="478"/>
          <ac:picMkLst>
            <pc:docMk/>
            <pc:sldMk cId="1357929206" sldId="35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179C59BD-3C4A-4504-95C6-964CB348E394}" dt="2022-11-03T09:53:19.276" v="7" actId="478"/>
        <pc:sldMkLst>
          <pc:docMk/>
          <pc:sldMk cId="2506834400" sldId="355"/>
        </pc:sldMkLst>
        <pc:picChg chg="del">
          <ac:chgData name="Tegischer Lukas" userId="f78daebb-0565-485c-bd0e-1cd035e796ff" providerId="ADAL" clId="{179C59BD-3C4A-4504-95C6-964CB348E394}" dt="2022-11-03T09:53:19.276" v="7" actId="478"/>
          <ac:picMkLst>
            <pc:docMk/>
            <pc:sldMk cId="2506834400" sldId="35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179C59BD-3C4A-4504-95C6-964CB348E394}" dt="2022-11-03T09:53:20.196" v="8" actId="478"/>
        <pc:sldMkLst>
          <pc:docMk/>
          <pc:sldMk cId="1948182584" sldId="356"/>
        </pc:sldMkLst>
        <pc:picChg chg="del">
          <ac:chgData name="Tegischer Lukas" userId="f78daebb-0565-485c-bd0e-1cd035e796ff" providerId="ADAL" clId="{179C59BD-3C4A-4504-95C6-964CB348E394}" dt="2022-11-03T09:53:20.196" v="8" actId="478"/>
          <ac:picMkLst>
            <pc:docMk/>
            <pc:sldMk cId="1948182584" sldId="35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179C59BD-3C4A-4504-95C6-964CB348E394}" dt="2022-11-03T09:53:21.045" v="9" actId="478"/>
        <pc:sldMkLst>
          <pc:docMk/>
          <pc:sldMk cId="1313345018" sldId="357"/>
        </pc:sldMkLst>
        <pc:picChg chg="del">
          <ac:chgData name="Tegischer Lukas" userId="f78daebb-0565-485c-bd0e-1cd035e796ff" providerId="ADAL" clId="{179C59BD-3C4A-4504-95C6-964CB348E394}" dt="2022-11-03T09:53:21.045" v="9" actId="478"/>
          <ac:picMkLst>
            <pc:docMk/>
            <pc:sldMk cId="1313345018" sldId="35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179C59BD-3C4A-4504-95C6-964CB348E394}" dt="2022-11-03T09:53:22.036" v="10" actId="478"/>
        <pc:sldMkLst>
          <pc:docMk/>
          <pc:sldMk cId="2194354262" sldId="359"/>
        </pc:sldMkLst>
        <pc:picChg chg="del">
          <ac:chgData name="Tegischer Lukas" userId="f78daebb-0565-485c-bd0e-1cd035e796ff" providerId="ADAL" clId="{179C59BD-3C4A-4504-95C6-964CB348E394}" dt="2022-11-03T09:53:22.036" v="10" actId="478"/>
          <ac:picMkLst>
            <pc:docMk/>
            <pc:sldMk cId="2194354262" sldId="359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6057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5930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8172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78696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04380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06212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12189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1642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03.11.2022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25826" y="16663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Mengenlehre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2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Definition, Darstellung, Beziehungen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276462" y="451283"/>
            <a:ext cx="36390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Definition einer Menge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E3AE9444-E0D0-4D50-8F38-0BA95F21DF1D}"/>
              </a:ext>
            </a:extLst>
          </p:cNvPr>
          <p:cNvSpPr txBox="1"/>
          <p:nvPr/>
        </p:nvSpPr>
        <p:spPr>
          <a:xfrm>
            <a:off x="352927" y="1323292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 </a:t>
            </a: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Menge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besteht in der Mathematik aus </a:t>
            </a: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Elementen:</a:t>
            </a:r>
            <a:endParaRPr lang="de-AT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DD010466-226F-48F2-A8BF-42BEA96CABC5}"/>
                  </a:ext>
                </a:extLst>
              </p:cNvPr>
              <p:cNvSpPr txBox="1"/>
              <p:nvPr/>
            </p:nvSpPr>
            <p:spPr>
              <a:xfrm>
                <a:off x="463074" y="2072191"/>
                <a:ext cx="7626776" cy="7786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742950" lvl="1" indent="-285750">
                  <a:lnSpc>
                    <a:spcPct val="115000"/>
                  </a:lnSpc>
                  <a:buFont typeface="Wingdings" panose="05000000000000000000" pitchFamily="2" charset="2"/>
                  <a:buChar char=""/>
                </a:pPr>
                <a14:m>
                  <m:oMath xmlns:m="http://schemas.openxmlformats.org/officeDocument/2006/math">
                    <m:r>
                      <a:rPr lang="de-AT" sz="20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𝑀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…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Das 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Objekt x ist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ein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Element 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der Menge M 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"/>
                </a:pP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∉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𝑀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… Das Objekt x ist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kein Element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der Menge M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DD010466-226F-48F2-A8BF-42BEA96CAB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074" y="2072191"/>
                <a:ext cx="7626776" cy="778675"/>
              </a:xfrm>
              <a:prstGeom prst="rect">
                <a:avLst/>
              </a:prstGeom>
              <a:blipFill>
                <a:blip r:embed="rId4"/>
                <a:stretch>
                  <a:fillRect t="-1563" b="-1328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feld 20">
                <a:extLst>
                  <a:ext uri="{FF2B5EF4-FFF2-40B4-BE49-F238E27FC236}">
                    <a16:creationId xmlns:a16="http://schemas.microsoft.com/office/drawing/2014/main" id="{A074EE8B-DA24-4D76-BE35-C8387E479C84}"/>
                  </a:ext>
                </a:extLst>
              </p:cNvPr>
              <p:cNvSpPr txBox="1"/>
              <p:nvPr/>
            </p:nvSpPr>
            <p:spPr>
              <a:xfrm>
                <a:off x="463074" y="3199655"/>
                <a:ext cx="9998241" cy="4247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leere Menge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die keine Elemente hat, wird in der Form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d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geschrieben.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Textfeld 20">
                <a:extLst>
                  <a:ext uri="{FF2B5EF4-FFF2-40B4-BE49-F238E27FC236}">
                    <a16:creationId xmlns:a16="http://schemas.microsoft.com/office/drawing/2014/main" id="{A074EE8B-DA24-4D76-BE35-C8387E479C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074" y="3199655"/>
                <a:ext cx="9998241" cy="424732"/>
              </a:xfrm>
              <a:prstGeom prst="rect">
                <a:avLst/>
              </a:prstGeom>
              <a:blipFill>
                <a:blip r:embed="rId5"/>
                <a:stretch>
                  <a:fillRect l="-671" t="-2857" b="-2428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E70914B6-E098-4D38-8ABE-D15416DD2A08}"/>
                  </a:ext>
                </a:extLst>
              </p:cNvPr>
              <p:cNvSpPr txBox="1"/>
              <p:nvPr/>
            </p:nvSpPr>
            <p:spPr>
              <a:xfrm>
                <a:off x="463074" y="4237767"/>
                <a:ext cx="9172073" cy="16317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sz="1800" b="1" u="sng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Beispiele:</a:t>
                </a:r>
                <a:endParaRPr lang="de-AT" sz="2400" b="1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Menge der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natürlichen Zahlen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ℕ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0;1;2;….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𝐵𝑒𝑖𝑠𝑝𝑖𝑒𝑙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: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15000"/>
                  </a:lnSpc>
                  <a:spcAft>
                    <a:spcPts val="1000"/>
                  </a:spcAft>
                </a:pPr>
                <a:endParaRPr lang="de-AT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Menge der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ganzen Zahlen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ℤ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…</m:t>
                        </m:r>
                        <m:r>
                          <a:rPr lang="de-AT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−3;−2;−1 0;1;2;3….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→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𝐵𝑒𝑖𝑠𝑝𝑖𝑒𝑙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: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=1,4</m:t>
                    </m:r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E70914B6-E098-4D38-8ABE-D15416DD2A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074" y="4237767"/>
                <a:ext cx="9172073" cy="1631729"/>
              </a:xfrm>
              <a:prstGeom prst="rect">
                <a:avLst/>
              </a:prstGeom>
              <a:blipFill>
                <a:blip r:embed="rId6"/>
                <a:stretch>
                  <a:fillRect l="-598" t="-1493" b="-485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869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183008" y="364068"/>
            <a:ext cx="38259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Darstellung von Mengen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D22EF648-E695-44A9-991C-3E556589B6A4}"/>
                  </a:ext>
                </a:extLst>
              </p:cNvPr>
              <p:cNvSpPr txBox="1"/>
              <p:nvPr/>
            </p:nvSpPr>
            <p:spPr>
              <a:xfrm>
                <a:off x="721894" y="1281293"/>
                <a:ext cx="10318161" cy="9028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spcAft>
                    <a:spcPts val="400"/>
                  </a:spcAft>
                  <a:buFont typeface="Wingdings" panose="05000000000000000000" pitchFamily="2" charset="2"/>
                  <a:buChar char=""/>
                </a:pP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Aufzählende Darstellung</a:t>
                </a:r>
                <a:r>
                  <a:rPr lang="de-AT" sz="20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(beliebige Reihenfolge, meist sortiert)</a:t>
                </a:r>
              </a:p>
              <a:p>
                <a:pPr lvl="0">
                  <a:lnSpc>
                    <a:spcPct val="115000"/>
                  </a:lnSpc>
                  <a:spcAft>
                    <a:spcPts val="4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𝑀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1;3;5;7;9</m:t>
                          </m:r>
                        </m:e>
                      </m:d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D22EF648-E695-44A9-991C-3E556589B6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894" y="1281293"/>
                <a:ext cx="10318161" cy="902811"/>
              </a:xfrm>
              <a:prstGeom prst="rect">
                <a:avLst/>
              </a:prstGeom>
              <a:blipFill>
                <a:blip r:embed="rId4"/>
                <a:stretch>
                  <a:fillRect l="-532" t="-67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feld 15">
            <a:extLst>
              <a:ext uri="{FF2B5EF4-FFF2-40B4-BE49-F238E27FC236}">
                <a16:creationId xmlns:a16="http://schemas.microsoft.com/office/drawing/2014/main" id="{4A3F9059-6BC7-4B9F-BBFB-6A521C8DEFE7}"/>
              </a:ext>
            </a:extLst>
          </p:cNvPr>
          <p:cNvSpPr txBox="1"/>
          <p:nvPr/>
        </p:nvSpPr>
        <p:spPr>
          <a:xfrm>
            <a:off x="721894" y="2721114"/>
            <a:ext cx="930442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Beschreibende Darstellung</a:t>
            </a:r>
            <a:r>
              <a:rPr lang="de-AT" sz="2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Elemente werden durch eine gemeinsame Eigenschaft angegeben:</a:t>
            </a:r>
            <a:endParaRPr lang="de-AT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>
                <a:extLst>
                  <a:ext uri="{FF2B5EF4-FFF2-40B4-BE49-F238E27FC236}">
                    <a16:creationId xmlns:a16="http://schemas.microsoft.com/office/drawing/2014/main" id="{5C4FBB22-03D1-4609-88C8-1F6F03BB4922}"/>
                  </a:ext>
                </a:extLst>
              </p:cNvPr>
              <p:cNvSpPr txBox="1"/>
              <p:nvPr/>
            </p:nvSpPr>
            <p:spPr>
              <a:xfrm>
                <a:off x="2832974" y="3565900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2000" u="sng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</a:t>
                </a:r>
                <a:r>
                  <a:rPr lang="de-AT" sz="20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.: </a:t>
                </a:r>
                <a14:m>
                  <m:oMath xmlns:m="http://schemas.openxmlformats.org/officeDocument/2006/math">
                    <m:r>
                      <a:rPr lang="de-AT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de-AT" sz="20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de-AT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∈</m:t>
                        </m:r>
                        <m:r>
                          <a:rPr lang="de-AT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ℕ</m:t>
                        </m:r>
                        <m:r>
                          <a:rPr lang="de-AT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| 2≤</m:t>
                        </m:r>
                        <m:r>
                          <a:rPr lang="de-AT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sz="20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≤7</m:t>
                        </m:r>
                      </m:e>
                    </m:d>
                  </m:oMath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feld 19">
                <a:extLst>
                  <a:ext uri="{FF2B5EF4-FFF2-40B4-BE49-F238E27FC236}">
                    <a16:creationId xmlns:a16="http://schemas.microsoft.com/office/drawing/2014/main" id="{5C4FBB22-03D1-4609-88C8-1F6F03BB49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2974" y="3565900"/>
                <a:ext cx="6096000" cy="400110"/>
              </a:xfrm>
              <a:prstGeom prst="rect">
                <a:avLst/>
              </a:prstGeom>
              <a:blipFill>
                <a:blip r:embed="rId5"/>
                <a:stretch>
                  <a:fillRect l="-1100" t="-9091" b="-257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feld 23">
                <a:extLst>
                  <a:ext uri="{FF2B5EF4-FFF2-40B4-BE49-F238E27FC236}">
                    <a16:creationId xmlns:a16="http://schemas.microsoft.com/office/drawing/2014/main" id="{90B401E2-10A0-4F70-9D78-344D8D5A2042}"/>
                  </a:ext>
                </a:extLst>
              </p:cNvPr>
              <p:cNvSpPr txBox="1"/>
              <p:nvPr/>
            </p:nvSpPr>
            <p:spPr>
              <a:xfrm>
                <a:off x="3048000" y="5045059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ℕ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begChr m:val="|"/>
                              <m:endChr m:val=""/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2≤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≤7</m:t>
                              </m:r>
                            </m:e>
                          </m:d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2;3;4;5;6;7</m:t>
                          </m:r>
                        </m:e>
                      </m:d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Textfeld 23">
                <a:extLst>
                  <a:ext uri="{FF2B5EF4-FFF2-40B4-BE49-F238E27FC236}">
                    <a16:creationId xmlns:a16="http://schemas.microsoft.com/office/drawing/2014/main" id="{90B401E2-10A0-4F70-9D78-344D8D5A20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5045059"/>
                <a:ext cx="6096000" cy="400110"/>
              </a:xfrm>
              <a:prstGeom prst="rect">
                <a:avLst/>
              </a:prstGeom>
              <a:blipFill>
                <a:blip r:embed="rId6"/>
                <a:stretch>
                  <a:fillRect t="-123077" b="-18769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feld 2">
            <a:extLst>
              <a:ext uri="{FF2B5EF4-FFF2-40B4-BE49-F238E27FC236}">
                <a16:creationId xmlns:a16="http://schemas.microsoft.com/office/drawing/2014/main" id="{A673851E-5FDF-431C-94C8-F63059548D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5980" y="5793078"/>
            <a:ext cx="1696247" cy="73114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Beschreibende</a:t>
            </a:r>
            <a:r>
              <a:rPr lang="de-A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Darstellung</a:t>
            </a:r>
            <a:endParaRPr lang="de-AT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feld 2">
            <a:extLst>
              <a:ext uri="{FF2B5EF4-FFF2-40B4-BE49-F238E27FC236}">
                <a16:creationId xmlns:a16="http://schemas.microsoft.com/office/drawing/2014/main" id="{36E87770-0500-4610-B405-09320DC4E8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7586" y="5803625"/>
            <a:ext cx="1418056" cy="71004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Aufzählende</a:t>
            </a:r>
            <a:r>
              <a:rPr lang="de-AT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Darstellung</a:t>
            </a:r>
            <a:endParaRPr lang="de-AT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158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0" grpId="0"/>
      <p:bldP spid="24" grpId="0"/>
      <p:bldP spid="25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183008" y="364068"/>
            <a:ext cx="38259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Darstellung von Mengen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57A55EF8-FBDF-4ADF-A16A-96787F7777BA}"/>
              </a:ext>
            </a:extLst>
          </p:cNvPr>
          <p:cNvSpPr txBox="1"/>
          <p:nvPr/>
        </p:nvSpPr>
        <p:spPr>
          <a:xfrm>
            <a:off x="304799" y="1254840"/>
            <a:ext cx="97536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Mengendiagramm (Venn-Diagramm)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Eine Menge kann graphisch als Mengendiagramm (Venn-Diagramm) dargestellt werden.</a:t>
            </a:r>
            <a:endParaRPr lang="de-AT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DEEE8D22-F937-4BB7-A1E5-97D0E89989A4}"/>
                  </a:ext>
                </a:extLst>
              </p:cNvPr>
              <p:cNvSpPr txBox="1"/>
              <p:nvPr/>
            </p:nvSpPr>
            <p:spPr>
              <a:xfrm>
                <a:off x="1135008" y="3083913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2400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Beispiel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1;5;36;45</m:t>
                        </m:r>
                      </m:e>
                    </m:d>
                  </m:oMath>
                </a14:m>
                <a:endParaRPr lang="de-AT" sz="2400" dirty="0"/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DEEE8D22-F937-4BB7-A1E5-97D0E89989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5008" y="3083913"/>
                <a:ext cx="6096000" cy="461665"/>
              </a:xfrm>
              <a:prstGeom prst="rect">
                <a:avLst/>
              </a:prstGeom>
              <a:blipFill>
                <a:blip r:embed="rId4"/>
                <a:stretch>
                  <a:fillRect l="-1500" t="-10526" b="-2894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Grafik 5">
            <a:extLst>
              <a:ext uri="{FF2B5EF4-FFF2-40B4-BE49-F238E27FC236}">
                <a16:creationId xmlns:a16="http://schemas.microsoft.com/office/drawing/2014/main" id="{F25AE485-B115-44C6-8F1C-51C84D07E8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90059" y="2487036"/>
            <a:ext cx="3191878" cy="1883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929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601D9742-8E1D-4DA8-ABF9-CD7464028EC4}"/>
              </a:ext>
            </a:extLst>
          </p:cNvPr>
          <p:cNvSpPr txBox="1"/>
          <p:nvPr/>
        </p:nvSpPr>
        <p:spPr>
          <a:xfrm>
            <a:off x="345332" y="379419"/>
            <a:ext cx="702823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1)</a:t>
            </a:r>
            <a:r>
              <a:rPr lang="de-AT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Gib die Menge jeweils in aufzählender Darstellung an.</a:t>
            </a:r>
            <a:endParaRPr lang="de-AT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639313CF-31DB-426D-8EB2-575E43D43958}"/>
                  </a:ext>
                </a:extLst>
              </p:cNvPr>
              <p:cNvSpPr txBox="1"/>
              <p:nvPr/>
            </p:nvSpPr>
            <p:spPr>
              <a:xfrm>
                <a:off x="345332" y="1537130"/>
                <a:ext cx="6099242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sSub>
                            <m:sSub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ℕ</m:t>
                              </m:r>
                            </m:e>
                            <m:sub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sub>
                          </m:sSub>
                        </m:e>
                        <m:e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639313CF-31DB-426D-8EB2-575E43D439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332" y="1537130"/>
                <a:ext cx="6099242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05543138-BD08-43C4-BAB9-3D60C9C99DE0}"/>
                  </a:ext>
                </a:extLst>
              </p:cNvPr>
              <p:cNvSpPr txBox="1"/>
              <p:nvPr/>
            </p:nvSpPr>
            <p:spPr>
              <a:xfrm>
                <a:off x="-1269460" y="3433864"/>
                <a:ext cx="6099242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ℕ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begChr m:val="|"/>
                              <m:endChr m:val=""/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𝑡𝑒𝑖𝑙𝑡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de-AT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</m:e>
                      </m:d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05543138-BD08-43C4-BAB9-3D60C9C99D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269460" y="3433864"/>
                <a:ext cx="6099242" cy="400110"/>
              </a:xfrm>
              <a:prstGeom prst="rect">
                <a:avLst/>
              </a:prstGeom>
              <a:blipFill>
                <a:blip r:embed="rId5"/>
                <a:stretch>
                  <a:fillRect t="-121212" b="-18333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2936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4C7BA1D2-CF5A-47C6-9EC7-03D0760D0386}"/>
              </a:ext>
            </a:extLst>
          </p:cNvPr>
          <p:cNvSpPr txBox="1"/>
          <p:nvPr/>
        </p:nvSpPr>
        <p:spPr>
          <a:xfrm>
            <a:off x="384242" y="360567"/>
            <a:ext cx="7456251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300"/>
              </a:spcAft>
            </a:pPr>
            <a:r>
              <a:rPr lang="de-A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2)</a:t>
            </a:r>
            <a:r>
              <a:rPr lang="de-AT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Gib die Menge jeweils in beschreibender Darstellung an.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3021B1F7-60DC-4822-80C0-BCC00A2AB2F1}"/>
                  </a:ext>
                </a:extLst>
              </p:cNvPr>
              <p:cNvSpPr txBox="1"/>
              <p:nvPr/>
            </p:nvSpPr>
            <p:spPr>
              <a:xfrm>
                <a:off x="-1483468" y="1174771"/>
                <a:ext cx="6099242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𝐶</m:t>
                      </m:r>
                      <m:r>
                        <a:rPr lang="de-AT" sz="20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={2;3;4;5}= 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3021B1F7-60DC-4822-80C0-BCC00A2AB2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483468" y="1174771"/>
                <a:ext cx="6099242" cy="400110"/>
              </a:xfrm>
              <a:prstGeom prst="rect">
                <a:avLst/>
              </a:prstGeom>
              <a:blipFill>
                <a:blip r:embed="rId4"/>
                <a:stretch>
                  <a:fillRect b="-1692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36C0C652-C028-4FE7-8951-A94688488290}"/>
                  </a:ext>
                </a:extLst>
              </p:cNvPr>
              <p:cNvSpPr txBox="1"/>
              <p:nvPr/>
            </p:nvSpPr>
            <p:spPr>
              <a:xfrm>
                <a:off x="522861" y="3059668"/>
                <a:ext cx="6789906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sepChr m:val=";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36C0C652-C028-4FE7-8951-A946884882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861" y="3059668"/>
                <a:ext cx="6789906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6834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183008" y="728010"/>
            <a:ext cx="48384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Beziehungen zwischen Mengen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C1A8DBB9-010A-47ED-B61C-D3D9BF96FC4F}"/>
                  </a:ext>
                </a:extLst>
              </p:cNvPr>
              <p:cNvSpPr txBox="1"/>
              <p:nvPr/>
            </p:nvSpPr>
            <p:spPr>
              <a:xfrm>
                <a:off x="502985" y="1526852"/>
                <a:ext cx="9633235" cy="12362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Gleichheit von Mengen</a:t>
                </a:r>
                <a:b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 Mengen sind gleich (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𝑀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𝑁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), 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wenn M und N die gleichen Elemente besitzen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2000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Beispiel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𝑀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2;3;4;5;6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𝑁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∈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ℕ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| 2≤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≤6</m:t>
                        </m:r>
                      </m:e>
                    </m:d>
                  </m:oMath>
                </a14:m>
                <a:endParaRPr lang="de-AT" sz="2000" dirty="0"/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C1A8DBB9-010A-47ED-B61C-D3D9BF96FC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85" y="1526852"/>
                <a:ext cx="9633235" cy="1236236"/>
              </a:xfrm>
              <a:prstGeom prst="rect">
                <a:avLst/>
              </a:prstGeom>
              <a:blipFill>
                <a:blip r:embed="rId4"/>
                <a:stretch>
                  <a:fillRect l="-570" t="-493" b="-788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7E254118-1646-4EE1-93DD-7041EBFB6F2B}"/>
                  </a:ext>
                </a:extLst>
              </p:cNvPr>
              <p:cNvSpPr txBox="1"/>
              <p:nvPr/>
            </p:nvSpPr>
            <p:spPr>
              <a:xfrm>
                <a:off x="502985" y="3300320"/>
                <a:ext cx="11150752" cy="24263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buFont typeface="Wingdings" panose="05000000000000000000" pitchFamily="2" charset="2"/>
                  <a:buChar char=""/>
                </a:pP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Teilmengenbeziehung</a:t>
                </a:r>
                <a:endParaRPr lang="de-AT" sz="2000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"/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 ist eine </a:t>
                </a:r>
                <a:r>
                  <a:rPr lang="de-AT" sz="2000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TEILMENGE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von N (Schreibweise: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𝑀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⊆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𝑁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), wenn jedes Element von M auch ein Element von N ist.</a:t>
                </a:r>
              </a:p>
              <a:p>
                <a:pPr marL="742950" lvl="1" indent="-28575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"/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 ist eine </a:t>
                </a:r>
                <a:r>
                  <a:rPr lang="de-AT" sz="2000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ECHTE TEILMENGE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von N (Schreibweise: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𝑀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⊂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𝑁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), wenn M eine Teilmenge von N ist und die beiden Mengen </a:t>
                </a:r>
                <a:r>
                  <a:rPr lang="de-AT" sz="2000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nicht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gleich sind.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Beispiel: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𝑀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2;3;4;5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,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𝑁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1;2;3;4;5;6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→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𝑀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⊆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𝑁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&amp;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𝑒𝑠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𝑔𝑖𝑙𝑡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𝑠𝑜𝑔𝑎𝑟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: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𝑀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⊂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𝑁</m:t>
                    </m:r>
                  </m:oMath>
                </a14:m>
                <a:endParaRPr lang="de-AT" sz="2000" dirty="0"/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7E254118-1646-4EE1-93DD-7041EBFB6F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85" y="3300320"/>
                <a:ext cx="11150752" cy="2426305"/>
              </a:xfrm>
              <a:prstGeom prst="rect">
                <a:avLst/>
              </a:prstGeom>
              <a:blipFill>
                <a:blip r:embed="rId5"/>
                <a:stretch>
                  <a:fillRect l="-492" t="-251" r="-328" b="-351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8182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5149842" y="728010"/>
            <a:ext cx="18923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Bemerkung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441C8B3-6EE8-4276-B4A1-B833DA85B1DF}"/>
              </a:ext>
            </a:extLst>
          </p:cNvPr>
          <p:cNvSpPr txBox="1"/>
          <p:nvPr/>
        </p:nvSpPr>
        <p:spPr>
          <a:xfrm>
            <a:off x="1930129" y="1554273"/>
            <a:ext cx="8331740" cy="70788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de-AT" sz="20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Bemerkung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Sind die beiden Mengen gleich, so sind sie auch Teilmengen voneinander (aber: 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keine echte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Teilmengen).</a:t>
            </a:r>
            <a:endParaRPr lang="de-AT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59A8DDAB-A05F-45B2-91B0-AF523C43D092}"/>
                  </a:ext>
                </a:extLst>
              </p:cNvPr>
              <p:cNvSpPr txBox="1"/>
              <p:nvPr/>
            </p:nvSpPr>
            <p:spPr>
              <a:xfrm>
                <a:off x="3046377" y="2723905"/>
                <a:ext cx="6099242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000" b="1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Beispiel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𝑀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2;3;4;5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,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𝑁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2;3;4;5</m:t>
                        </m:r>
                      </m:e>
                    </m:d>
                  </m:oMath>
                </a14:m>
                <a:endParaRPr lang="de-AT" sz="2000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59A8DDAB-A05F-45B2-91B0-AF523C43D0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6377" y="2723905"/>
                <a:ext cx="6099242" cy="400110"/>
              </a:xfrm>
              <a:prstGeom prst="rect">
                <a:avLst/>
              </a:prstGeom>
              <a:blipFill>
                <a:blip r:embed="rId4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3345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7EAF856A-1A40-4C9D-A64B-7E4E96B7FA18}"/>
                  </a:ext>
                </a:extLst>
              </p:cNvPr>
              <p:cNvSpPr txBox="1"/>
              <p:nvPr/>
            </p:nvSpPr>
            <p:spPr>
              <a:xfrm>
                <a:off x="734437" y="564085"/>
                <a:ext cx="9109954" cy="6719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 3)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Gegeben sind die Mengen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={1;2}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∈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ℕ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| 1≤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≤3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𝑢𝑛𝑑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={1;2;3}.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Welche Beziehungen gelten? Kreuze an.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7EAF856A-1A40-4C9D-A64B-7E4E96B7FA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437" y="564085"/>
                <a:ext cx="9109954" cy="671915"/>
              </a:xfrm>
              <a:prstGeom prst="rect">
                <a:avLst/>
              </a:prstGeom>
              <a:blipFill>
                <a:blip r:embed="rId4"/>
                <a:stretch>
                  <a:fillRect l="-535" t="-4545" b="-1363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elle 2">
                <a:extLst>
                  <a:ext uri="{FF2B5EF4-FFF2-40B4-BE49-F238E27FC236}">
                    <a16:creationId xmlns:a16="http://schemas.microsoft.com/office/drawing/2014/main" id="{244D75E1-51CD-451E-AF87-7D2BBF4DA6A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9787989"/>
                  </p:ext>
                </p:extLst>
              </p:nvPr>
            </p:nvGraphicFramePr>
            <p:xfrm>
              <a:off x="1292051" y="3199695"/>
              <a:ext cx="9607897" cy="1902287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200650">
                      <a:extLst>
                        <a:ext uri="{9D8B030D-6E8A-4147-A177-3AD203B41FA5}">
                          <a16:colId xmlns:a16="http://schemas.microsoft.com/office/drawing/2014/main" val="3211803006"/>
                        </a:ext>
                      </a:extLst>
                    </a:gridCol>
                    <a:gridCol w="1200650">
                      <a:extLst>
                        <a:ext uri="{9D8B030D-6E8A-4147-A177-3AD203B41FA5}">
                          <a16:colId xmlns:a16="http://schemas.microsoft.com/office/drawing/2014/main" val="3627076941"/>
                        </a:ext>
                      </a:extLst>
                    </a:gridCol>
                    <a:gridCol w="1200650">
                      <a:extLst>
                        <a:ext uri="{9D8B030D-6E8A-4147-A177-3AD203B41FA5}">
                          <a16:colId xmlns:a16="http://schemas.microsoft.com/office/drawing/2014/main" val="1085450109"/>
                        </a:ext>
                      </a:extLst>
                    </a:gridCol>
                    <a:gridCol w="1200650">
                      <a:extLst>
                        <a:ext uri="{9D8B030D-6E8A-4147-A177-3AD203B41FA5}">
                          <a16:colId xmlns:a16="http://schemas.microsoft.com/office/drawing/2014/main" val="598556711"/>
                        </a:ext>
                      </a:extLst>
                    </a:gridCol>
                    <a:gridCol w="1200650">
                      <a:extLst>
                        <a:ext uri="{9D8B030D-6E8A-4147-A177-3AD203B41FA5}">
                          <a16:colId xmlns:a16="http://schemas.microsoft.com/office/drawing/2014/main" val="4116581390"/>
                        </a:ext>
                      </a:extLst>
                    </a:gridCol>
                    <a:gridCol w="1201549">
                      <a:extLst>
                        <a:ext uri="{9D8B030D-6E8A-4147-A177-3AD203B41FA5}">
                          <a16:colId xmlns:a16="http://schemas.microsoft.com/office/drawing/2014/main" val="1285099544"/>
                        </a:ext>
                      </a:extLst>
                    </a:gridCol>
                    <a:gridCol w="1201549">
                      <a:extLst>
                        <a:ext uri="{9D8B030D-6E8A-4147-A177-3AD203B41FA5}">
                          <a16:colId xmlns:a16="http://schemas.microsoft.com/office/drawing/2014/main" val="2303706516"/>
                        </a:ext>
                      </a:extLst>
                    </a:gridCol>
                    <a:gridCol w="1201549">
                      <a:extLst>
                        <a:ext uri="{9D8B030D-6E8A-4147-A177-3AD203B41FA5}">
                          <a16:colId xmlns:a16="http://schemas.microsoft.com/office/drawing/2014/main" val="1520568593"/>
                        </a:ext>
                      </a:extLst>
                    </a:gridCol>
                  </a:tblGrid>
                  <a:tr h="74481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3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8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de-AT" sz="2800">
                                    <a:effectLst/>
                                    <a:latin typeface="Cambria Math" panose="02040503050406030204" pitchFamily="18" charset="0"/>
                                  </a:rPr>
                                  <m:t>⊆</m:t>
                                </m:r>
                                <m:r>
                                  <a:rPr lang="de-AT" sz="28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oMath>
                            </m:oMathPara>
                          </a14:m>
                          <a:endParaRPr lang="de-AT" sz="3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8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de-AT" sz="2800">
                                    <a:effectLst/>
                                    <a:latin typeface="Cambria Math" panose="02040503050406030204" pitchFamily="18" charset="0"/>
                                  </a:rPr>
                                  <m:t>⊆</m:t>
                                </m:r>
                                <m:r>
                                  <a:rPr lang="de-AT" sz="2800">
                                    <a:effectLst/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de-AT" sz="3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800">
                                    <a:effectLst/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  <m:r>
                                  <a:rPr lang="de-AT" sz="2800">
                                    <a:effectLst/>
                                    <a:latin typeface="Cambria Math" panose="02040503050406030204" pitchFamily="18" charset="0"/>
                                  </a:rPr>
                                  <m:t>⊆</m:t>
                                </m:r>
                                <m:r>
                                  <a:rPr lang="de-AT" sz="28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oMath>
                            </m:oMathPara>
                          </a14:m>
                          <a:endParaRPr lang="de-AT" sz="3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8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de-AT" sz="2800">
                                    <a:effectLst/>
                                    <a:latin typeface="Cambria Math" panose="02040503050406030204" pitchFamily="18" charset="0"/>
                                  </a:rPr>
                                  <m:t>⊂</m:t>
                                </m:r>
                                <m:r>
                                  <a:rPr lang="de-AT" sz="28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oMath>
                            </m:oMathPara>
                          </a14:m>
                          <a:endParaRPr lang="de-AT" sz="3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8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de-AT" sz="2800">
                                    <a:effectLst/>
                                    <a:latin typeface="Cambria Math" panose="02040503050406030204" pitchFamily="18" charset="0"/>
                                  </a:rPr>
                                  <m:t>⊂</m:t>
                                </m:r>
                                <m:r>
                                  <a:rPr lang="de-AT" sz="28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oMath>
                            </m:oMathPara>
                          </a14:m>
                          <a:endParaRPr lang="de-AT" sz="3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800">
                                    <a:effectLst/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  <m:r>
                                  <a:rPr lang="de-AT" sz="2800">
                                    <a:effectLst/>
                                    <a:latin typeface="Cambria Math" panose="02040503050406030204" pitchFamily="18" charset="0"/>
                                  </a:rPr>
                                  <m:t>⊂</m:t>
                                </m:r>
                                <m:r>
                                  <a:rPr lang="de-AT" sz="28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oMath>
                            </m:oMathPara>
                          </a14:m>
                          <a:endParaRPr lang="de-AT" sz="3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8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de-AT" sz="2800">
                                    <a:effectLst/>
                                    <a:latin typeface="Cambria Math" panose="02040503050406030204" pitchFamily="18" charset="0"/>
                                  </a:rPr>
                                  <m:t>⊂</m:t>
                                </m:r>
                                <m:r>
                                  <a:rPr lang="de-AT" sz="2800">
                                    <a:effectLst/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de-AT" sz="3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131329309"/>
                      </a:ext>
                    </a:extLst>
                  </a:tr>
                  <a:tr h="57873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JA</a:t>
                          </a:r>
                          <a:endParaRPr lang="de-AT" sz="3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O</a:t>
                          </a:r>
                          <a:endParaRPr lang="de-AT" sz="3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O</a:t>
                          </a:r>
                          <a:endParaRPr lang="de-AT" sz="3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O</a:t>
                          </a:r>
                          <a:endParaRPr lang="de-AT" sz="3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O</a:t>
                          </a:r>
                          <a:endParaRPr lang="de-AT" sz="3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O</a:t>
                          </a:r>
                          <a:endParaRPr lang="de-AT" sz="3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O</a:t>
                          </a:r>
                          <a:endParaRPr lang="de-AT" sz="3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O</a:t>
                          </a:r>
                          <a:endParaRPr lang="de-AT" sz="3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531720203"/>
                      </a:ext>
                    </a:extLst>
                  </a:tr>
                  <a:tr h="57873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NEIN</a:t>
                          </a:r>
                          <a:endParaRPr lang="de-AT" sz="3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O</a:t>
                          </a:r>
                          <a:endParaRPr lang="de-AT" sz="3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8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O</a:t>
                          </a:r>
                          <a:endParaRPr lang="de-AT" sz="3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O</a:t>
                          </a:r>
                          <a:endParaRPr lang="de-AT" sz="3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O</a:t>
                          </a:r>
                          <a:endParaRPr lang="de-AT" sz="3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8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O</a:t>
                          </a:r>
                          <a:endParaRPr lang="de-AT" sz="3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8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O</a:t>
                          </a:r>
                          <a:endParaRPr lang="de-AT" sz="3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8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O</a:t>
                          </a:r>
                          <a:endParaRPr lang="de-AT" sz="3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10004027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elle 2">
                <a:extLst>
                  <a:ext uri="{FF2B5EF4-FFF2-40B4-BE49-F238E27FC236}">
                    <a16:creationId xmlns:a16="http://schemas.microsoft.com/office/drawing/2014/main" id="{244D75E1-51CD-451E-AF87-7D2BBF4DA6A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9787989"/>
                  </p:ext>
                </p:extLst>
              </p:nvPr>
            </p:nvGraphicFramePr>
            <p:xfrm>
              <a:off x="1292051" y="3199695"/>
              <a:ext cx="9607897" cy="1902287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200650">
                      <a:extLst>
                        <a:ext uri="{9D8B030D-6E8A-4147-A177-3AD203B41FA5}">
                          <a16:colId xmlns:a16="http://schemas.microsoft.com/office/drawing/2014/main" val="3211803006"/>
                        </a:ext>
                      </a:extLst>
                    </a:gridCol>
                    <a:gridCol w="1200650">
                      <a:extLst>
                        <a:ext uri="{9D8B030D-6E8A-4147-A177-3AD203B41FA5}">
                          <a16:colId xmlns:a16="http://schemas.microsoft.com/office/drawing/2014/main" val="3627076941"/>
                        </a:ext>
                      </a:extLst>
                    </a:gridCol>
                    <a:gridCol w="1200650">
                      <a:extLst>
                        <a:ext uri="{9D8B030D-6E8A-4147-A177-3AD203B41FA5}">
                          <a16:colId xmlns:a16="http://schemas.microsoft.com/office/drawing/2014/main" val="1085450109"/>
                        </a:ext>
                      </a:extLst>
                    </a:gridCol>
                    <a:gridCol w="1200650">
                      <a:extLst>
                        <a:ext uri="{9D8B030D-6E8A-4147-A177-3AD203B41FA5}">
                          <a16:colId xmlns:a16="http://schemas.microsoft.com/office/drawing/2014/main" val="598556711"/>
                        </a:ext>
                      </a:extLst>
                    </a:gridCol>
                    <a:gridCol w="1200650">
                      <a:extLst>
                        <a:ext uri="{9D8B030D-6E8A-4147-A177-3AD203B41FA5}">
                          <a16:colId xmlns:a16="http://schemas.microsoft.com/office/drawing/2014/main" val="4116581390"/>
                        </a:ext>
                      </a:extLst>
                    </a:gridCol>
                    <a:gridCol w="1201549">
                      <a:extLst>
                        <a:ext uri="{9D8B030D-6E8A-4147-A177-3AD203B41FA5}">
                          <a16:colId xmlns:a16="http://schemas.microsoft.com/office/drawing/2014/main" val="1285099544"/>
                        </a:ext>
                      </a:extLst>
                    </a:gridCol>
                    <a:gridCol w="1201549">
                      <a:extLst>
                        <a:ext uri="{9D8B030D-6E8A-4147-A177-3AD203B41FA5}">
                          <a16:colId xmlns:a16="http://schemas.microsoft.com/office/drawing/2014/main" val="2303706516"/>
                        </a:ext>
                      </a:extLst>
                    </a:gridCol>
                    <a:gridCol w="1201549">
                      <a:extLst>
                        <a:ext uri="{9D8B030D-6E8A-4147-A177-3AD203B41FA5}">
                          <a16:colId xmlns:a16="http://schemas.microsoft.com/office/drawing/2014/main" val="1520568593"/>
                        </a:ext>
                      </a:extLst>
                    </a:gridCol>
                  </a:tblGrid>
                  <a:tr h="74481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 </a:t>
                          </a:r>
                          <a:endParaRPr lang="de-AT" sz="3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5"/>
                          <a:stretch>
                            <a:fillRect l="-100508" t="-813" r="-603046" b="-17398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5"/>
                          <a:stretch>
                            <a:fillRect l="-199495" t="-813" r="-500000" b="-17398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5"/>
                          <a:stretch>
                            <a:fillRect l="-301015" t="-813" r="-402538" b="-17398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5"/>
                          <a:stretch>
                            <a:fillRect l="-401015" t="-813" r="-302538" b="-17398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5"/>
                          <a:stretch>
                            <a:fillRect l="-501015" t="-813" r="-202538" b="-17398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5"/>
                          <a:stretch>
                            <a:fillRect l="-597980" t="-813" r="-101515" b="-17398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5"/>
                          <a:stretch>
                            <a:fillRect l="-701523" t="-813" r="-2030" b="-17398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31329309"/>
                      </a:ext>
                    </a:extLst>
                  </a:tr>
                  <a:tr h="57873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JA</a:t>
                          </a:r>
                          <a:endParaRPr lang="de-AT" sz="3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O</a:t>
                          </a:r>
                          <a:endParaRPr lang="de-AT" sz="3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O</a:t>
                          </a:r>
                          <a:endParaRPr lang="de-AT" sz="3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O</a:t>
                          </a:r>
                          <a:endParaRPr lang="de-AT" sz="3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O</a:t>
                          </a:r>
                          <a:endParaRPr lang="de-AT" sz="3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O</a:t>
                          </a:r>
                          <a:endParaRPr lang="de-AT" sz="3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O</a:t>
                          </a:r>
                          <a:endParaRPr lang="de-AT" sz="3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O</a:t>
                          </a:r>
                          <a:endParaRPr lang="de-AT" sz="3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531720203"/>
                      </a:ext>
                    </a:extLst>
                  </a:tr>
                  <a:tr h="57873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NEIN</a:t>
                          </a:r>
                          <a:endParaRPr lang="de-AT" sz="3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O</a:t>
                          </a:r>
                          <a:endParaRPr lang="de-AT" sz="3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8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O</a:t>
                          </a:r>
                          <a:endParaRPr lang="de-AT" sz="3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O</a:t>
                          </a:r>
                          <a:endParaRPr lang="de-AT" sz="3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80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O</a:t>
                          </a:r>
                          <a:endParaRPr lang="de-AT" sz="36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8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O</a:t>
                          </a:r>
                          <a:endParaRPr lang="de-AT" sz="3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8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O</a:t>
                          </a:r>
                          <a:endParaRPr lang="de-AT" sz="3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8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O</a:t>
                          </a:r>
                          <a:endParaRPr lang="de-AT" sz="3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10004027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194354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403</Words>
  <Application>Microsoft Office PowerPoint</Application>
  <PresentationFormat>Breitbild</PresentationFormat>
  <Paragraphs>63</Paragraphs>
  <Slides>9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Calibri</vt:lpstr>
      <vt:lpstr>Cambria Math</vt:lpstr>
      <vt:lpstr>Georgia</vt:lpstr>
      <vt:lpstr>Trebuchet MS</vt:lpstr>
      <vt:lpstr>Wingdings</vt:lpstr>
      <vt:lpstr>Holzart</vt:lpstr>
      <vt:lpstr>Mengenlehre Definition, Darstellung, Beziehungen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111</cp:revision>
  <dcterms:created xsi:type="dcterms:W3CDTF">2020-04-09T06:13:57Z</dcterms:created>
  <dcterms:modified xsi:type="dcterms:W3CDTF">2022-11-03T09:53:28Z</dcterms:modified>
</cp:coreProperties>
</file>