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24" r:id="rId3"/>
    <p:sldId id="348" r:id="rId4"/>
    <p:sldId id="353" r:id="rId5"/>
    <p:sldId id="354" r:id="rId6"/>
    <p:sldId id="355" r:id="rId7"/>
    <p:sldId id="356" r:id="rId8"/>
    <p:sldId id="358" r:id="rId9"/>
    <p:sldId id="359" r:id="rId10"/>
    <p:sldId id="361" r:id="rId11"/>
    <p:sldId id="362" r:id="rId12"/>
    <p:sldId id="363" r:id="rId13"/>
    <p:sldId id="360" r:id="rId14"/>
    <p:sldId id="364" r:id="rId15"/>
    <p:sldId id="36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525B8-BC48-4EF9-827D-DEF6CB037E39}" v="1" dt="2022-11-04T11:27:21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3AB525B8-BC48-4EF9-827D-DEF6CB037E39}"/>
    <pc:docChg chg="custSel delSld modSld">
      <pc:chgData name="Tegischer Lukas" userId="f78daebb-0565-485c-bd0e-1cd035e796ff" providerId="ADAL" clId="{3AB525B8-BC48-4EF9-827D-DEF6CB037E39}" dt="2022-11-04T11:27:35.355" v="18" actId="47"/>
      <pc:docMkLst>
        <pc:docMk/>
      </pc:docMkLst>
      <pc:sldChg chg="delSp modSp mod delAnim">
        <pc:chgData name="Tegischer Lukas" userId="f78daebb-0565-485c-bd0e-1cd035e796ff" providerId="ADAL" clId="{3AB525B8-BC48-4EF9-827D-DEF6CB037E39}" dt="2022-11-04T11:27:22.352" v="2" actId="478"/>
        <pc:sldMkLst>
          <pc:docMk/>
          <pc:sldMk cId="336392357" sldId="256"/>
        </pc:sldMkLst>
        <pc:spChg chg="del mod">
          <ac:chgData name="Tegischer Lukas" userId="f78daebb-0565-485c-bd0e-1cd035e796ff" providerId="ADAL" clId="{3AB525B8-BC48-4EF9-827D-DEF6CB037E39}" dt="2022-11-04T11:27:22.352" v="2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3AB525B8-BC48-4EF9-827D-DEF6CB037E39}" dt="2022-11-04T11:27:20.816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3AB525B8-BC48-4EF9-827D-DEF6CB037E39}" dt="2022-11-04T11:27:35.355" v="1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3AB525B8-BC48-4EF9-827D-DEF6CB037E39}" dt="2022-11-04T11:27:24.349" v="3" actId="478"/>
        <pc:sldMkLst>
          <pc:docMk/>
          <pc:sldMk cId="2738696002" sldId="324"/>
        </pc:sldMkLst>
        <pc:picChg chg="del">
          <ac:chgData name="Tegischer Lukas" userId="f78daebb-0565-485c-bd0e-1cd035e796ff" providerId="ADAL" clId="{3AB525B8-BC48-4EF9-827D-DEF6CB037E39}" dt="2022-11-04T11:27:24.349" v="3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4.999" v="4" actId="478"/>
        <pc:sldMkLst>
          <pc:docMk/>
          <pc:sldMk cId="3785642135" sldId="348"/>
        </pc:sldMkLst>
        <pc:picChg chg="del">
          <ac:chgData name="Tegischer Lukas" userId="f78daebb-0565-485c-bd0e-1cd035e796ff" providerId="ADAL" clId="{3AB525B8-BC48-4EF9-827D-DEF6CB037E39}" dt="2022-11-04T11:27:24.999" v="4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5.568" v="5" actId="478"/>
        <pc:sldMkLst>
          <pc:docMk/>
          <pc:sldMk cId="3924277000" sldId="353"/>
        </pc:sldMkLst>
        <pc:picChg chg="del">
          <ac:chgData name="Tegischer Lukas" userId="f78daebb-0565-485c-bd0e-1cd035e796ff" providerId="ADAL" clId="{3AB525B8-BC48-4EF9-827D-DEF6CB037E39}" dt="2022-11-04T11:27:25.568" v="5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6.057" v="6" actId="478"/>
        <pc:sldMkLst>
          <pc:docMk/>
          <pc:sldMk cId="1894577095" sldId="354"/>
        </pc:sldMkLst>
        <pc:picChg chg="del">
          <ac:chgData name="Tegischer Lukas" userId="f78daebb-0565-485c-bd0e-1cd035e796ff" providerId="ADAL" clId="{3AB525B8-BC48-4EF9-827D-DEF6CB037E39}" dt="2022-11-04T11:27:26.057" v="6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7.268" v="7" actId="478"/>
        <pc:sldMkLst>
          <pc:docMk/>
          <pc:sldMk cId="1310503968" sldId="355"/>
        </pc:sldMkLst>
        <pc:picChg chg="del">
          <ac:chgData name="Tegischer Lukas" userId="f78daebb-0565-485c-bd0e-1cd035e796ff" providerId="ADAL" clId="{3AB525B8-BC48-4EF9-827D-DEF6CB037E39}" dt="2022-11-04T11:27:27.268" v="7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7.814" v="8" actId="478"/>
        <pc:sldMkLst>
          <pc:docMk/>
          <pc:sldMk cId="997602756" sldId="356"/>
        </pc:sldMkLst>
        <pc:picChg chg="del">
          <ac:chgData name="Tegischer Lukas" userId="f78daebb-0565-485c-bd0e-1cd035e796ff" providerId="ADAL" clId="{3AB525B8-BC48-4EF9-827D-DEF6CB037E39}" dt="2022-11-04T11:27:27.814" v="8" actId="478"/>
          <ac:picMkLst>
            <pc:docMk/>
            <pc:sldMk cId="997602756" sldId="35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8.531" v="9" actId="478"/>
        <pc:sldMkLst>
          <pc:docMk/>
          <pc:sldMk cId="819407377" sldId="358"/>
        </pc:sldMkLst>
        <pc:picChg chg="del">
          <ac:chgData name="Tegischer Lukas" userId="f78daebb-0565-485c-bd0e-1cd035e796ff" providerId="ADAL" clId="{3AB525B8-BC48-4EF9-827D-DEF6CB037E39}" dt="2022-11-04T11:27:28.531" v="9" actId="478"/>
          <ac:picMkLst>
            <pc:docMk/>
            <pc:sldMk cId="819407377" sldId="35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9.339" v="10" actId="478"/>
        <pc:sldMkLst>
          <pc:docMk/>
          <pc:sldMk cId="330337602" sldId="359"/>
        </pc:sldMkLst>
        <pc:picChg chg="del">
          <ac:chgData name="Tegischer Lukas" userId="f78daebb-0565-485c-bd0e-1cd035e796ff" providerId="ADAL" clId="{3AB525B8-BC48-4EF9-827D-DEF6CB037E39}" dt="2022-11-04T11:27:29.339" v="10" actId="478"/>
          <ac:picMkLst>
            <pc:docMk/>
            <pc:sldMk cId="330337602" sldId="35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32.170" v="14" actId="478"/>
        <pc:sldMkLst>
          <pc:docMk/>
          <pc:sldMk cId="2258642459" sldId="360"/>
        </pc:sldMkLst>
        <pc:picChg chg="del">
          <ac:chgData name="Tegischer Lukas" userId="f78daebb-0565-485c-bd0e-1cd035e796ff" providerId="ADAL" clId="{3AB525B8-BC48-4EF9-827D-DEF6CB037E39}" dt="2022-11-04T11:27:32.170" v="14" actId="478"/>
          <ac:picMkLst>
            <pc:docMk/>
            <pc:sldMk cId="2258642459" sldId="36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29.980" v="11" actId="478"/>
        <pc:sldMkLst>
          <pc:docMk/>
          <pc:sldMk cId="2290432259" sldId="361"/>
        </pc:sldMkLst>
        <pc:picChg chg="del">
          <ac:chgData name="Tegischer Lukas" userId="f78daebb-0565-485c-bd0e-1cd035e796ff" providerId="ADAL" clId="{3AB525B8-BC48-4EF9-827D-DEF6CB037E39}" dt="2022-11-04T11:27:29.980" v="11" actId="478"/>
          <ac:picMkLst>
            <pc:docMk/>
            <pc:sldMk cId="2290432259" sldId="36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30.968" v="12" actId="478"/>
        <pc:sldMkLst>
          <pc:docMk/>
          <pc:sldMk cId="3616146878" sldId="362"/>
        </pc:sldMkLst>
        <pc:picChg chg="del">
          <ac:chgData name="Tegischer Lukas" userId="f78daebb-0565-485c-bd0e-1cd035e796ff" providerId="ADAL" clId="{3AB525B8-BC48-4EF9-827D-DEF6CB037E39}" dt="2022-11-04T11:27:30.968" v="12" actId="478"/>
          <ac:picMkLst>
            <pc:docMk/>
            <pc:sldMk cId="3616146878" sldId="36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31.628" v="13" actId="478"/>
        <pc:sldMkLst>
          <pc:docMk/>
          <pc:sldMk cId="1872041154" sldId="363"/>
        </pc:sldMkLst>
        <pc:picChg chg="del">
          <ac:chgData name="Tegischer Lukas" userId="f78daebb-0565-485c-bd0e-1cd035e796ff" providerId="ADAL" clId="{3AB525B8-BC48-4EF9-827D-DEF6CB037E39}" dt="2022-11-04T11:27:31.628" v="13" actId="478"/>
          <ac:picMkLst>
            <pc:docMk/>
            <pc:sldMk cId="1872041154" sldId="36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3AB525B8-BC48-4EF9-827D-DEF6CB037E39}" dt="2022-11-04T11:27:33.271" v="15" actId="478"/>
        <pc:sldMkLst>
          <pc:docMk/>
          <pc:sldMk cId="901146677" sldId="364"/>
        </pc:sldMkLst>
        <pc:picChg chg="del">
          <ac:chgData name="Tegischer Lukas" userId="f78daebb-0565-485c-bd0e-1cd035e796ff" providerId="ADAL" clId="{3AB525B8-BC48-4EF9-827D-DEF6CB037E39}" dt="2022-11-04T11:27:33.271" v="15" actId="478"/>
          <ac:picMkLst>
            <pc:docMk/>
            <pc:sldMk cId="901146677" sldId="364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3AB525B8-BC48-4EF9-827D-DEF6CB037E39}" dt="2022-11-04T11:27:33.875" v="17" actId="478"/>
        <pc:sldMkLst>
          <pc:docMk/>
          <pc:sldMk cId="980546885" sldId="365"/>
        </pc:sldMkLst>
        <pc:picChg chg="del mod">
          <ac:chgData name="Tegischer Lukas" userId="f78daebb-0565-485c-bd0e-1cd035e796ff" providerId="ADAL" clId="{3AB525B8-BC48-4EF9-827D-DEF6CB037E39}" dt="2022-11-04T11:27:33.875" v="17" actId="478"/>
          <ac:picMkLst>
            <pc:docMk/>
            <pc:sldMk cId="980546885" sldId="365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undo custSel modSld">
      <pc:chgData name="Tegischer Lukas" userId="f78daebb-0565-485c-bd0e-1cd035e796ff" providerId="ADAL" clId="{23F5F884-5119-4DE8-B736-F1D7E7BD9E26}" dt="2022-04-24T17:01:26.189" v="12" actId="207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23F5F884-5119-4DE8-B736-F1D7E7BD9E26}" dt="2022-04-24T16:52:57.659" v="6" actId="20577"/>
        <pc:sldMkLst>
          <pc:docMk/>
          <pc:sldMk cId="2258642459" sldId="360"/>
        </pc:sldMkLst>
        <pc:spChg chg="mod">
          <ac:chgData name="Tegischer Lukas" userId="f78daebb-0565-485c-bd0e-1cd035e796ff" providerId="ADAL" clId="{23F5F884-5119-4DE8-B736-F1D7E7BD9E26}" dt="2022-04-24T16:52:57.659" v="6" actId="20577"/>
          <ac:spMkLst>
            <pc:docMk/>
            <pc:sldMk cId="2258642459" sldId="360"/>
            <ac:spMk id="11" creationId="{23E255D8-CCD5-4153-BDC2-567BA277C781}"/>
          </ac:spMkLst>
        </pc:spChg>
      </pc:sldChg>
      <pc:sldChg chg="modSp">
        <pc:chgData name="Tegischer Lukas" userId="f78daebb-0565-485c-bd0e-1cd035e796ff" providerId="ADAL" clId="{23F5F884-5119-4DE8-B736-F1D7E7BD9E26}" dt="2022-04-24T17:01:26.189" v="12" actId="207"/>
        <pc:sldMkLst>
          <pc:docMk/>
          <pc:sldMk cId="2290432259" sldId="361"/>
        </pc:sldMkLst>
        <pc:spChg chg="mod">
          <ac:chgData name="Tegischer Lukas" userId="f78daebb-0565-485c-bd0e-1cd035e796ff" providerId="ADAL" clId="{23F5F884-5119-4DE8-B736-F1D7E7BD9E26}" dt="2022-04-24T17:01:26.189" v="12" actId="207"/>
          <ac:spMkLst>
            <pc:docMk/>
            <pc:sldMk cId="2290432259" sldId="361"/>
            <ac:spMk id="4" creationId="{C427B5BC-E2AB-4596-857C-DA06F86C68EB}"/>
          </ac:spMkLst>
        </pc:spChg>
      </pc:sldChg>
      <pc:sldChg chg="modAnim">
        <pc:chgData name="Tegischer Lukas" userId="f78daebb-0565-485c-bd0e-1cd035e796ff" providerId="ADAL" clId="{23F5F884-5119-4DE8-B736-F1D7E7BD9E26}" dt="2022-04-24T16:52:42.648" v="4"/>
        <pc:sldMkLst>
          <pc:docMk/>
          <pc:sldMk cId="901146677" sldId="364"/>
        </pc:sldMkLst>
      </pc:sldChg>
      <pc:sldChg chg="modSp mod">
        <pc:chgData name="Tegischer Lukas" userId="f78daebb-0565-485c-bd0e-1cd035e796ff" providerId="ADAL" clId="{23F5F884-5119-4DE8-B736-F1D7E7BD9E26}" dt="2022-04-24T16:53:56.847" v="9" actId="20577"/>
        <pc:sldMkLst>
          <pc:docMk/>
          <pc:sldMk cId="980546885" sldId="365"/>
        </pc:sldMkLst>
        <pc:spChg chg="mod">
          <ac:chgData name="Tegischer Lukas" userId="f78daebb-0565-485c-bd0e-1cd035e796ff" providerId="ADAL" clId="{23F5F884-5119-4DE8-B736-F1D7E7BD9E26}" dt="2022-04-24T16:53:56.847" v="9" actId="20577"/>
          <ac:spMkLst>
            <pc:docMk/>
            <pc:sldMk cId="980546885" sldId="365"/>
            <ac:spMk id="7" creationId="{C5BBB556-3502-4C9D-A916-5DA223F110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27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7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28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25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69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0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5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1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4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7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82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8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84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Kosten- </a:t>
            </a:r>
            <a:r>
              <a:rPr lang="de-AT"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Preisrechnung</a:t>
            </a:r>
            <a:b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Kostenfunktion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3859619" y="235800"/>
                <a:ext cx="4472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19" y="235800"/>
                <a:ext cx="4472764" cy="523220"/>
              </a:xfrm>
              <a:prstGeom prst="rect">
                <a:avLst/>
              </a:prstGeom>
              <a:blipFill>
                <a:blip r:embed="rId4"/>
                <a:stretch>
                  <a:fillRect l="-2316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A58E474-7809-4F7E-B8D9-8B63DBB48E71}"/>
                  </a:ext>
                </a:extLst>
              </p:cNvPr>
              <p:cNvSpPr txBox="1"/>
              <p:nvPr/>
            </p:nvSpPr>
            <p:spPr>
              <a:xfrm>
                <a:off x="847725" y="902649"/>
                <a:ext cx="10363200" cy="1971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d>
                      <m:dPr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gibt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durchschnittlichen Kosten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x Stück an,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 Stück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anfallen!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u="sng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Bei 10 produzierten Stücken fallen Kosten von 60 GE an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A58E474-7809-4F7E-B8D9-8B63DBB48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902649"/>
                <a:ext cx="10363200" cy="1971374"/>
              </a:xfrm>
              <a:prstGeom prst="rect">
                <a:avLst/>
              </a:prstGeom>
              <a:blipFill>
                <a:blip r:embed="rId5"/>
                <a:stretch>
                  <a:fillRect l="-471" t="-1238" b="-40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736659E-4645-42B0-B4DA-84AC7963AAB3}"/>
                  </a:ext>
                </a:extLst>
              </p:cNvPr>
              <p:cNvSpPr txBox="1"/>
              <p:nvPr/>
            </p:nvSpPr>
            <p:spPr>
              <a:xfrm>
                <a:off x="3048000" y="1523118"/>
                <a:ext cx="6096000" cy="689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d>
                            <m:dPr>
                              <m:ctrlPr>
                                <a:rPr lang="de-A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736659E-4645-42B0-B4DA-84AC7963A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23118"/>
                <a:ext cx="6096000" cy="689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4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3809157" y="235800"/>
                <a:ext cx="45736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</m:acc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57" y="235800"/>
                <a:ext cx="4573688" cy="523220"/>
              </a:xfrm>
              <a:prstGeom prst="rect">
                <a:avLst/>
              </a:prstGeom>
              <a:blipFill>
                <a:blip r:embed="rId4"/>
                <a:stretch>
                  <a:fillRect l="-2133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A58E474-7809-4F7E-B8D9-8B63DBB48E71}"/>
                  </a:ext>
                </a:extLst>
              </p:cNvPr>
              <p:cNvSpPr txBox="1"/>
              <p:nvPr/>
            </p:nvSpPr>
            <p:spPr>
              <a:xfrm>
                <a:off x="847725" y="902649"/>
                <a:ext cx="10363200" cy="1572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d>
                      <m:dPr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gibt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durchschnittlichen Kosten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x Stück an,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 Stück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anfallen!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u="sng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A58E474-7809-4F7E-B8D9-8B63DBB48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902649"/>
                <a:ext cx="10363200" cy="1572418"/>
              </a:xfrm>
              <a:prstGeom prst="rect">
                <a:avLst/>
              </a:prstGeom>
              <a:blipFill>
                <a:blip r:embed="rId5"/>
                <a:stretch>
                  <a:fillRect l="-471" t="-15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736659E-4645-42B0-B4DA-84AC7963AAB3}"/>
                  </a:ext>
                </a:extLst>
              </p:cNvPr>
              <p:cNvSpPr txBox="1"/>
              <p:nvPr/>
            </p:nvSpPr>
            <p:spPr>
              <a:xfrm>
                <a:off x="3048000" y="1523118"/>
                <a:ext cx="6096000" cy="689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d>
                            <m:dPr>
                              <m:ctrlPr>
                                <a:rPr lang="de-A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736659E-4645-42B0-B4DA-84AC7963A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23118"/>
                <a:ext cx="6096000" cy="689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EB170105-6B6F-44E1-B658-17107E7CB8FE}"/>
              </a:ext>
            </a:extLst>
          </p:cNvPr>
          <p:cNvSpPr txBox="1"/>
          <p:nvPr/>
        </p:nvSpPr>
        <p:spPr>
          <a:xfrm>
            <a:off x="847725" y="241846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Typischer Verlauf (Ertragsgesetzliche Kostenfunktion):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4724CD-AC5C-4CC7-8DD4-6D5CA1781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3" b="11539"/>
          <a:stretch/>
        </p:blipFill>
        <p:spPr bwMode="auto">
          <a:xfrm>
            <a:off x="847725" y="2999742"/>
            <a:ext cx="4574510" cy="3310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DDCFCB7-D53F-4F20-B0BC-1F9E84751AE8}"/>
                  </a:ext>
                </a:extLst>
              </p:cNvPr>
              <p:cNvSpPr txBox="1"/>
              <p:nvPr/>
            </p:nvSpPr>
            <p:spPr>
              <a:xfrm>
                <a:off x="5618081" y="300926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DDCFCB7-D53F-4F20-B0BC-1F9E8475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81" y="3009267"/>
                <a:ext cx="60960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3059530" y="235800"/>
                <a:ext cx="6072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4. Variable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AT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AT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𝒗</m:t>
                            </m:r>
                          </m:sub>
                        </m:sSub>
                      </m:e>
                    </m:acc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30" y="235800"/>
                <a:ext cx="6072945" cy="523220"/>
              </a:xfrm>
              <a:prstGeom prst="rect">
                <a:avLst/>
              </a:prstGeom>
              <a:blipFill>
                <a:blip r:embed="rId4"/>
                <a:stretch>
                  <a:fillRect l="-1305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EB170105-6B6F-44E1-B658-17107E7CB8FE}"/>
              </a:ext>
            </a:extLst>
          </p:cNvPr>
          <p:cNvSpPr txBox="1"/>
          <p:nvPr/>
        </p:nvSpPr>
        <p:spPr>
          <a:xfrm>
            <a:off x="847725" y="241846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Typischer Verlauf (Ertragsgesetzliche Kostenfunktion):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B720A24-6D2E-44E5-AF85-29F91F69C61C}"/>
                  </a:ext>
                </a:extLst>
              </p:cNvPr>
              <p:cNvSpPr txBox="1"/>
              <p:nvPr/>
            </p:nvSpPr>
            <p:spPr>
              <a:xfrm>
                <a:off x="1366837" y="925231"/>
                <a:ext cx="9458325" cy="2211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variable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8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AT" sz="18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gibt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durchschnittlichen, variablen Kosten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x Stück an,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 Stück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anfallen!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AT" sz="20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ctrlP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u="sng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B720A24-6D2E-44E5-AF85-29F91F69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37" y="925231"/>
                <a:ext cx="9458325" cy="2211503"/>
              </a:xfrm>
              <a:prstGeom prst="rect">
                <a:avLst/>
              </a:prstGeom>
              <a:blipFill>
                <a:blip r:embed="rId5"/>
                <a:stretch>
                  <a:fillRect l="-515" t="-137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CB33BB82-5F5C-46AB-9DD8-CBB8C936E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0" b="20872"/>
          <a:stretch/>
        </p:blipFill>
        <p:spPr bwMode="auto">
          <a:xfrm>
            <a:off x="386432" y="2945119"/>
            <a:ext cx="5346195" cy="3598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AD217C9-FF5A-4E3C-861B-4D857CBB7B96}"/>
                  </a:ext>
                </a:extLst>
              </p:cNvPr>
              <p:cNvSpPr txBox="1"/>
              <p:nvPr/>
            </p:nvSpPr>
            <p:spPr>
              <a:xfrm>
                <a:off x="5882901" y="2936679"/>
                <a:ext cx="61055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AD217C9-FF5A-4E3C-861B-4D857CBB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01" y="2936679"/>
                <a:ext cx="610552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8ADCCB5-5FAE-4F7E-9C22-F714A9D8CF59}"/>
              </a:ext>
            </a:extLst>
          </p:cNvPr>
          <p:cNvSpPr txBox="1"/>
          <p:nvPr/>
        </p:nvSpPr>
        <p:spPr>
          <a:xfrm>
            <a:off x="419099" y="434479"/>
            <a:ext cx="945832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2)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Gegeben ist eine Kostenfunktion. Bestimme (i) die Stückkostenfunktion, (ii) die variable Stückkostenfunktion, (iii) die Stückkosten bei 4 produzierten Stück und (iv) die variablen Stückkosten bei 10 Stücken.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3E255D8-CCD5-4153-BDC2-567BA277C781}"/>
                  </a:ext>
                </a:extLst>
              </p:cNvPr>
              <p:cNvSpPr txBox="1"/>
              <p:nvPr/>
            </p:nvSpPr>
            <p:spPr>
              <a:xfrm>
                <a:off x="419099" y="162508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3E255D8-CCD5-4153-BDC2-567BA277C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162508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6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3783837" y="235800"/>
                <a:ext cx="4624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5. Grenzkostenfunktion </a:t>
                </a:r>
                <a14:m>
                  <m:oMath xmlns:m="http://schemas.openxmlformats.org/officeDocument/2006/math"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𝑲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′(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37" y="235800"/>
                <a:ext cx="4624343" cy="523220"/>
              </a:xfrm>
              <a:prstGeom prst="rect">
                <a:avLst/>
              </a:prstGeom>
              <a:blipFill>
                <a:blip r:embed="rId4"/>
                <a:stretch>
                  <a:fillRect l="-2375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FD0EEC13-E1C9-4499-8CED-D9B6409C2681}"/>
              </a:ext>
            </a:extLst>
          </p:cNvPr>
          <p:cNvSpPr txBox="1"/>
          <p:nvPr/>
        </p:nvSpPr>
        <p:spPr>
          <a:xfrm>
            <a:off x="1285874" y="989620"/>
            <a:ext cx="9620251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K‘(x) gibt die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ungefähre Erhöhung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an, wenn bei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Stück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Mengeneinheit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produziert wird!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7E8B16B-57FA-4C8D-AD35-5CB2C4F4804E}"/>
                  </a:ext>
                </a:extLst>
              </p:cNvPr>
              <p:cNvSpPr txBox="1"/>
              <p:nvPr/>
            </p:nvSpPr>
            <p:spPr>
              <a:xfrm>
                <a:off x="-1143000" y="2190950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‘</m:t>
                      </m:r>
                      <m:d>
                        <m:d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de-AT" sz="2000" b="0" i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de-AT" sz="2000" b="0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type m:val="lin"/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AT" sz="20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de-AT" sz="2000" b="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7E8B16B-57FA-4C8D-AD35-5CB2C4F4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0" y="2190950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t="-115152" b="-1787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E5DD3C88-8147-453A-85D3-4A3E7179E14B}"/>
              </a:ext>
            </a:extLst>
          </p:cNvPr>
          <p:cNvSpPr txBox="1"/>
          <p:nvPr/>
        </p:nvSpPr>
        <p:spPr>
          <a:xfrm>
            <a:off x="4221987" y="2067840"/>
            <a:ext cx="6905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bei 5 Stück eine weitere Mengeneinheit produziert, steigen die Gesamtkosten um </a:t>
            </a:r>
            <a:r>
              <a:rPr lang="de-AT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</a:t>
            </a:r>
            <a:r>
              <a:rPr lang="de-A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GE.</a:t>
            </a:r>
            <a:endParaRPr lang="de-AT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2724A6E-6418-4756-9B0C-74F914F77CD1}"/>
              </a:ext>
            </a:extLst>
          </p:cNvPr>
          <p:cNvSpPr txBox="1"/>
          <p:nvPr/>
        </p:nvSpPr>
        <p:spPr>
          <a:xfrm>
            <a:off x="590550" y="2974524"/>
            <a:ext cx="66675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Typischer Verlauf – Ermittlung über die Kostenfunktion: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2B97624-6F8F-49FC-9113-113E4559B4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6" b="22901"/>
          <a:stretch/>
        </p:blipFill>
        <p:spPr bwMode="auto">
          <a:xfrm>
            <a:off x="847725" y="3507925"/>
            <a:ext cx="3953322" cy="311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5A0447B-4EE9-4ACD-9075-7F63E768D9C8}"/>
                  </a:ext>
                </a:extLst>
              </p:cNvPr>
              <p:cNvSpPr txBox="1"/>
              <p:nvPr/>
            </p:nvSpPr>
            <p:spPr>
              <a:xfrm>
                <a:off x="5074430" y="3507925"/>
                <a:ext cx="66675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A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AT" sz="20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5A0447B-4EE9-4ACD-9075-7F63E768D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30" y="3507925"/>
                <a:ext cx="666750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1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5BBB556-3502-4C9D-A916-5DA223F11045}"/>
                  </a:ext>
                </a:extLst>
              </p:cNvPr>
              <p:cNvSpPr txBox="1"/>
              <p:nvPr/>
            </p:nvSpPr>
            <p:spPr>
              <a:xfrm>
                <a:off x="485774" y="317201"/>
                <a:ext cx="9763125" cy="1746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3)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Gegeben ist eine Kostenfunktion K mit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=0,003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−0,118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+5,4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Anzahl der produzierten Stück in ME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 Kosten bei x produzierten Stück in GE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Berechne die Grenzkosten bei 30 ME. Interpretiere diesen Wert im gegebenen Kontext.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5BBB556-3502-4C9D-A916-5DA223F11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317201"/>
                <a:ext cx="9763125" cy="1746760"/>
              </a:xfrm>
              <a:prstGeom prst="rect">
                <a:avLst/>
              </a:prstGeom>
              <a:blipFill>
                <a:blip r:embed="rId4"/>
                <a:stretch>
                  <a:fillRect l="-562" t="-1394" b="-45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5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164136" y="989620"/>
            <a:ext cx="386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Kosten- und Preistheorie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13206CF-ACA4-41CF-B034-08EE4E885245}"/>
                  </a:ext>
                </a:extLst>
              </p:cNvPr>
              <p:cNvSpPr txBox="1"/>
              <p:nvPr/>
            </p:nvSpPr>
            <p:spPr>
              <a:xfrm>
                <a:off x="3048000" y="199314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Kostenfunktion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13206CF-ACA4-41CF-B034-08EE4E885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93141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5A2063E-081E-4674-A610-69575AB1734F}"/>
                  </a:ext>
                </a:extLst>
              </p:cNvPr>
              <p:cNvSpPr txBox="1"/>
              <p:nvPr/>
            </p:nvSpPr>
            <p:spPr>
              <a:xfrm>
                <a:off x="3048000" y="324460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Erlösfunktion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5A2063E-081E-4674-A610-69575AB1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44607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51195F4-149A-4C40-846B-4611E8ED6B0F}"/>
                  </a:ext>
                </a:extLst>
              </p:cNvPr>
              <p:cNvSpPr txBox="1"/>
              <p:nvPr/>
            </p:nvSpPr>
            <p:spPr>
              <a:xfrm>
                <a:off x="3048000" y="449607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Gewinnfunktion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– 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51195F4-149A-4C40-846B-4611E8ED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96073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5B60481B-F72B-4BE1-B8EF-9AF987B410CC}"/>
              </a:ext>
            </a:extLst>
          </p:cNvPr>
          <p:cNvSpPr/>
          <p:nvPr/>
        </p:nvSpPr>
        <p:spPr>
          <a:xfrm>
            <a:off x="3686175" y="1752485"/>
            <a:ext cx="4533900" cy="942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86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347861" y="1164488"/>
            <a:ext cx="349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Kostenfunktion K(x)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3F33AF2-4B26-4A34-A7C0-B2A95C0AB7B6}"/>
                  </a:ext>
                </a:extLst>
              </p:cNvPr>
              <p:cNvSpPr txBox="1"/>
              <p:nvPr/>
            </p:nvSpPr>
            <p:spPr>
              <a:xfrm>
                <a:off x="1047750" y="2222579"/>
                <a:ext cx="9201150" cy="12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Kostenfunktion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… ordnet jeder Stückzahl die damit verbundenen Kosten zu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Kosten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(=Geldeinheiten) 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Stückzahlen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(=Mengeneinheiten)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3F33AF2-4B26-4A34-A7C0-B2A95C0A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2222579"/>
                <a:ext cx="9201150" cy="1206421"/>
              </a:xfrm>
              <a:prstGeom prst="rect">
                <a:avLst/>
              </a:prstGeom>
              <a:blipFill>
                <a:blip r:embed="rId4"/>
                <a:stretch>
                  <a:fillRect l="-464" t="-2525" b="-70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60A68BB4-C622-4C67-90D8-64EA2E82F01B}"/>
              </a:ext>
            </a:extLst>
          </p:cNvPr>
          <p:cNvSpPr txBox="1"/>
          <p:nvPr/>
        </p:nvSpPr>
        <p:spPr>
          <a:xfrm>
            <a:off x="952499" y="3658814"/>
            <a:ext cx="995362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Bemerkung: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Kostenfunktion ist in der Regel eine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 monoton steigende Funktion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Warum: Je mehr produziert wird, desto höher werden die Kosten.</a:t>
            </a:r>
          </a:p>
        </p:txBody>
      </p:sp>
    </p:spTree>
    <p:extLst>
      <p:ext uri="{BB962C8B-B14F-4D97-AF65-F5344CB8AC3E}">
        <p14:creationId xmlns:p14="http://schemas.microsoft.com/office/powerpoint/2010/main" val="37856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320197" y="302475"/>
            <a:ext cx="3551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Linearer Kostenverlauf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13817F-9367-41ED-A351-9110C6870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3" b="19074"/>
          <a:stretch/>
        </p:blipFill>
        <p:spPr bwMode="auto">
          <a:xfrm>
            <a:off x="972783" y="1541780"/>
            <a:ext cx="3347414" cy="4117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0C6ACB1-3402-47CA-905C-853C03A2643B}"/>
                  </a:ext>
                </a:extLst>
              </p:cNvPr>
              <p:cNvSpPr txBox="1"/>
              <p:nvPr/>
            </p:nvSpPr>
            <p:spPr>
              <a:xfrm>
                <a:off x="5151791" y="2009156"/>
                <a:ext cx="6516333" cy="2839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Kostenfunktion K ist streng monoton steigend und linear.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Lineare Funktion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Fixkosten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Erklärung: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 jeder produzierten Stückzahl steigen die Kosten um den Wert k konstant an.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0C6ACB1-3402-47CA-905C-853C03A2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91" y="2009156"/>
                <a:ext cx="6516333" cy="2839688"/>
              </a:xfrm>
              <a:prstGeom prst="rect">
                <a:avLst/>
              </a:prstGeom>
              <a:blipFill>
                <a:blip r:embed="rId5"/>
                <a:stretch>
                  <a:fillRect l="-748" t="-430" b="-25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2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017065" y="302475"/>
            <a:ext cx="415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Progressiver Kostenverlauf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E62D3D-E5BC-40A7-BB69-23F8AC9FB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4" b="17459"/>
          <a:stretch/>
        </p:blipFill>
        <p:spPr bwMode="auto">
          <a:xfrm>
            <a:off x="775970" y="1260474"/>
            <a:ext cx="3492320" cy="4947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1B17204-3F1C-4F61-933E-C6F8FCEB57E9}"/>
                  </a:ext>
                </a:extLst>
              </p:cNvPr>
              <p:cNvSpPr txBox="1"/>
              <p:nvPr/>
            </p:nvSpPr>
            <p:spPr>
              <a:xfrm>
                <a:off x="4944056" y="2043618"/>
                <a:ext cx="6096000" cy="3454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Kostenfunktion K ist streng monoton steigend und                                     linksgekrümmt.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 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𝑢𝑛𝑑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Fixkosten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Erklärung: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 jeder produzierten Stückzahl steigen die Kosten stärker an. Jede zusätzlich produzierte Mengeneinheit verursacht einen höheren Kostenzuwachs als die vorherige.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1B17204-3F1C-4F61-933E-C6F8FCEB5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56" y="2043618"/>
                <a:ext cx="6096000" cy="3454600"/>
              </a:xfrm>
              <a:prstGeom prst="rect">
                <a:avLst/>
              </a:prstGeom>
              <a:blipFill>
                <a:blip r:embed="rId5"/>
                <a:stretch>
                  <a:fillRect l="-800" t="-176" r="-23500" b="-176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5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066982" y="302475"/>
            <a:ext cx="4058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Degressiver Kostenverlauf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F6997D-F91A-4CE9-AE36-8A72E64C2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b="10991"/>
          <a:stretch/>
        </p:blipFill>
        <p:spPr bwMode="auto">
          <a:xfrm>
            <a:off x="433974" y="1500188"/>
            <a:ext cx="5328652" cy="3952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BCD34C5-BC15-484A-85AC-8DFC5F59F688}"/>
                  </a:ext>
                </a:extLst>
              </p:cNvPr>
              <p:cNvSpPr txBox="1"/>
              <p:nvPr/>
            </p:nvSpPr>
            <p:spPr>
              <a:xfrm>
                <a:off x="6096000" y="1553518"/>
                <a:ext cx="5591175" cy="3750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Kostenfunktion K ist streng monoton steigend und rechtsgekrümmt.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 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𝑢𝑛𝑑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Fixkosten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Erklärung: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 jeder produzierten Stückzahl werden die zusätzlich anfallenden Kosten geringer. Jede zusätzlich produzierte Mengeneinheit verursacht einen geringeren Kostenzuwachs als die vorherige.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BCD34C5-BC15-484A-85AC-8DFC5F59F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53518"/>
                <a:ext cx="5591175" cy="3750963"/>
              </a:xfrm>
              <a:prstGeom prst="rect">
                <a:avLst/>
              </a:prstGeom>
              <a:blipFill>
                <a:blip r:embed="rId5"/>
                <a:stretch>
                  <a:fillRect l="-872" t="-325" r="-872" b="-16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5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3483716" y="302475"/>
            <a:ext cx="5224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Ertragsgesetzliche Kostenfunktion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E63417-159D-483E-83CE-624C75B1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1" b="27649"/>
          <a:stretch/>
        </p:blipFill>
        <p:spPr bwMode="auto">
          <a:xfrm>
            <a:off x="487044" y="1113473"/>
            <a:ext cx="4721509" cy="4220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2D8CAD4-6125-4D00-8D15-0A3D75D88CEE}"/>
              </a:ext>
            </a:extLst>
          </p:cNvPr>
          <p:cNvSpPr txBox="1"/>
          <p:nvPr/>
        </p:nvSpPr>
        <p:spPr>
          <a:xfrm>
            <a:off x="5819775" y="979948"/>
            <a:ext cx="6096000" cy="424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 3. Grades, streng mon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oton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steigend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Erklärung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einer Produktion von 0 Stück fallen Fixkosten an (Kosten für Maschinen, Geräte, Arbeiter, etc.).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A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Beginn gibt es einen bestimmten Anstieg, dann sinken die Kosten, da es zu Vorteilen aufgrund der Massen-/Mengenproduktion kommt (bis zur Kostenkehre).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A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der Kostenkehre kommt es zu einer Überlastung (z.B. Firma, hohe Überstunden, zusätzliche Geräte, …). Die Gesamtkosten steigen stark an.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D943182-2F99-4B4A-9807-580545D02B1A}"/>
                  </a:ext>
                </a:extLst>
              </p:cNvPr>
              <p:cNvSpPr txBox="1"/>
              <p:nvPr/>
            </p:nvSpPr>
            <p:spPr>
              <a:xfrm>
                <a:off x="1257300" y="5537167"/>
                <a:ext cx="9677400" cy="1172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Beispiel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ertragsgesetzlichen Kostenfunktion (Polynomfunktion 3. Grades):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</m:t>
                      </m:r>
                      <m:d>
                        <m:dPr>
                          <m:ctrlPr>
                            <a:rPr lang="de-AT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1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Aus dieser Gleichung können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Fixkosten </a:t>
                </a:r>
                <a14:m>
                  <m:oMath xmlns:m="http://schemas.openxmlformats.org/officeDocument/2006/math"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abgelesen werden. Diese betragen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𝐺𝐸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D943182-2F99-4B4A-9807-580545D02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537167"/>
                <a:ext cx="9677400" cy="1172757"/>
              </a:xfrm>
              <a:prstGeom prst="rect">
                <a:avLst/>
              </a:prstGeom>
              <a:blipFill>
                <a:blip r:embed="rId5"/>
                <a:stretch>
                  <a:fillRect t="-2073" b="-72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6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/>
              <p:nvPr/>
            </p:nvSpPr>
            <p:spPr>
              <a:xfrm>
                <a:off x="3511157" y="235800"/>
                <a:ext cx="5169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Variable Kostenfunktion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sub>
                    </m:sSub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427B5BC-E2AB-4596-857C-DA06F86C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57" y="235800"/>
                <a:ext cx="5169685" cy="523220"/>
              </a:xfrm>
              <a:prstGeom prst="rect">
                <a:avLst/>
              </a:prstGeom>
              <a:blipFill>
                <a:blip r:embed="rId4"/>
                <a:stretch>
                  <a:fillRect l="-1887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6B776BD-78A8-4016-BC86-127FB35A6299}"/>
                  </a:ext>
                </a:extLst>
              </p:cNvPr>
              <p:cNvSpPr txBox="1"/>
              <p:nvPr/>
            </p:nvSpPr>
            <p:spPr>
              <a:xfrm>
                <a:off x="2298184" y="989620"/>
                <a:ext cx="7595629" cy="1172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variable Kostenfunktion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entspricht der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Kostenfunktion ohne Fixkosten.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+5→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Identer Verlauf zu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jedoch beginnt der Graph im Ursprung!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6B776BD-78A8-4016-BC86-127FB35A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84" y="989620"/>
                <a:ext cx="7595629" cy="1172757"/>
              </a:xfrm>
              <a:prstGeom prst="rect">
                <a:avLst/>
              </a:prstGeom>
              <a:blipFill>
                <a:blip r:embed="rId5"/>
                <a:stretch>
                  <a:fillRect t="-2073" b="-72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458AFAAF-7ED2-42B2-832D-D1BF13DC96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58" b="18906"/>
          <a:stretch/>
        </p:blipFill>
        <p:spPr bwMode="auto">
          <a:xfrm>
            <a:off x="1755140" y="2392977"/>
            <a:ext cx="2816860" cy="4061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82A37C-87FE-4F20-BB6C-5E8C70B2B6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561" b="21091"/>
          <a:stretch/>
        </p:blipFill>
        <p:spPr bwMode="auto">
          <a:xfrm>
            <a:off x="6095998" y="2392976"/>
            <a:ext cx="4206242" cy="4141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E6ED9D76-0DFB-4334-A078-CB5ECF7A2240}"/>
              </a:ext>
            </a:extLst>
          </p:cNvPr>
          <p:cNvSpPr txBox="1"/>
          <p:nvPr/>
        </p:nvSpPr>
        <p:spPr>
          <a:xfrm>
            <a:off x="323850" y="215404"/>
            <a:ext cx="91440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Gegeben ist eine Kostenfunktion. Bestimme (i) die Fixkosten, (ii) die variable Kostenfunktion, (iii) die Kosten bei 5 ME und (iv) die variablen Kosten bei 10 produzierten Stücken.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642AD5-DCAD-4A4D-9BC1-9DB10B9E62AD}"/>
                  </a:ext>
                </a:extLst>
              </p:cNvPr>
              <p:cNvSpPr txBox="1"/>
              <p:nvPr/>
            </p:nvSpPr>
            <p:spPr>
              <a:xfrm>
                <a:off x="323850" y="1406009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642AD5-DCAD-4A4D-9BC1-9DB10B9E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406009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799</Words>
  <Application>Microsoft Office PowerPoint</Application>
  <PresentationFormat>Breitbild</PresentationFormat>
  <Paragraphs>83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Georgia</vt:lpstr>
      <vt:lpstr>Trebuchet MS</vt:lpstr>
      <vt:lpstr>Wingdings</vt:lpstr>
      <vt:lpstr>Holzart</vt:lpstr>
      <vt:lpstr>Kosten- und Preisrechnung Die Kostenfunktion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2022-11-04T11:27:36Z</dcterms:modified>
</cp:coreProperties>
</file>