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24" r:id="rId3"/>
    <p:sldId id="374" r:id="rId4"/>
    <p:sldId id="375" r:id="rId5"/>
    <p:sldId id="377" r:id="rId6"/>
    <p:sldId id="380" r:id="rId7"/>
    <p:sldId id="378" r:id="rId8"/>
    <p:sldId id="379" r:id="rId9"/>
    <p:sldId id="376" r:id="rId10"/>
    <p:sldId id="381" r:id="rId11"/>
    <p:sldId id="382" r:id="rId12"/>
    <p:sldId id="385" r:id="rId13"/>
    <p:sldId id="384" r:id="rId14"/>
    <p:sldId id="386" r:id="rId15"/>
    <p:sldId id="389" r:id="rId16"/>
    <p:sldId id="387" r:id="rId17"/>
    <p:sldId id="390" r:id="rId18"/>
    <p:sldId id="391" r:id="rId19"/>
    <p:sldId id="388" r:id="rId20"/>
    <p:sldId id="392" r:id="rId21"/>
    <p:sldId id="394" r:id="rId22"/>
    <p:sldId id="395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09107172-8DD0-4652-85FA-7FA645970EC3}"/>
    <pc:docChg chg="custSel delSld modSld">
      <pc:chgData name="Tegischer Lukas" userId="f78daebb-0565-485c-bd0e-1cd035e796ff" providerId="ADAL" clId="{09107172-8DD0-4652-85FA-7FA645970EC3}" dt="2022-11-04T11:30:57.609" v="11" actId="47"/>
      <pc:docMkLst>
        <pc:docMk/>
      </pc:docMkLst>
      <pc:sldChg chg="delSp mod delAnim">
        <pc:chgData name="Tegischer Lukas" userId="f78daebb-0565-485c-bd0e-1cd035e796ff" providerId="ADAL" clId="{09107172-8DD0-4652-85FA-7FA645970EC3}" dt="2022-11-04T11:30:42.36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09107172-8DD0-4652-85FA-7FA645970EC3}" dt="2022-11-04T11:30:42.36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09107172-8DD0-4652-85FA-7FA645970EC3}" dt="2022-11-04T11:30:41.60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9107172-8DD0-4652-85FA-7FA645970EC3}" dt="2022-11-04T11:30:57.609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9107172-8DD0-4652-85FA-7FA645970EC3}" dt="2022-11-04T11:30:43.508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09107172-8DD0-4652-85FA-7FA645970EC3}" dt="2022-11-04T11:30:43.508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44.561" v="3" actId="478"/>
        <pc:sldMkLst>
          <pc:docMk/>
          <pc:sldMk cId="2025837772" sldId="374"/>
        </pc:sldMkLst>
        <pc:picChg chg="del">
          <ac:chgData name="Tegischer Lukas" userId="f78daebb-0565-485c-bd0e-1cd035e796ff" providerId="ADAL" clId="{09107172-8DD0-4652-85FA-7FA645970EC3}" dt="2022-11-04T11:30:44.561" v="3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48.203" v="5" actId="478"/>
        <pc:sldMkLst>
          <pc:docMk/>
          <pc:sldMk cId="3376764983" sldId="376"/>
        </pc:sldMkLst>
        <pc:picChg chg="del">
          <ac:chgData name="Tegischer Lukas" userId="f78daebb-0565-485c-bd0e-1cd035e796ff" providerId="ADAL" clId="{09107172-8DD0-4652-85FA-7FA645970EC3}" dt="2022-11-04T11:30:48.203" v="5" actId="478"/>
          <ac:picMkLst>
            <pc:docMk/>
            <pc:sldMk cId="3376764983" sldId="37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46.331" v="4" actId="478"/>
        <pc:sldMkLst>
          <pc:docMk/>
          <pc:sldMk cId="3359074548" sldId="380"/>
        </pc:sldMkLst>
        <pc:picChg chg="del">
          <ac:chgData name="Tegischer Lukas" userId="f78daebb-0565-485c-bd0e-1cd035e796ff" providerId="ADAL" clId="{09107172-8DD0-4652-85FA-7FA645970EC3}" dt="2022-11-04T11:30:46.331" v="4" actId="478"/>
          <ac:picMkLst>
            <pc:docMk/>
            <pc:sldMk cId="3359074548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49.746" v="6" actId="478"/>
        <pc:sldMkLst>
          <pc:docMk/>
          <pc:sldMk cId="4266368926" sldId="385"/>
        </pc:sldMkLst>
        <pc:picChg chg="del">
          <ac:chgData name="Tegischer Lukas" userId="f78daebb-0565-485c-bd0e-1cd035e796ff" providerId="ADAL" clId="{09107172-8DD0-4652-85FA-7FA645970EC3}" dt="2022-11-04T11:30:49.746" v="6" actId="478"/>
          <ac:picMkLst>
            <pc:docMk/>
            <pc:sldMk cId="4266368926" sldId="38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51.586" v="7" actId="478"/>
        <pc:sldMkLst>
          <pc:docMk/>
          <pc:sldMk cId="2987314754" sldId="387"/>
        </pc:sldMkLst>
        <pc:picChg chg="del">
          <ac:chgData name="Tegischer Lukas" userId="f78daebb-0565-485c-bd0e-1cd035e796ff" providerId="ADAL" clId="{09107172-8DD0-4652-85FA-7FA645970EC3}" dt="2022-11-04T11:30:51.586" v="7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52.467" v="8" actId="478"/>
        <pc:sldMkLst>
          <pc:docMk/>
          <pc:sldMk cId="181065231" sldId="390"/>
        </pc:sldMkLst>
        <pc:picChg chg="del">
          <ac:chgData name="Tegischer Lukas" userId="f78daebb-0565-485c-bd0e-1cd035e796ff" providerId="ADAL" clId="{09107172-8DD0-4652-85FA-7FA645970EC3}" dt="2022-11-04T11:30:52.467" v="8" actId="478"/>
          <ac:picMkLst>
            <pc:docMk/>
            <pc:sldMk cId="181065231" sldId="39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53.222" v="9" actId="478"/>
        <pc:sldMkLst>
          <pc:docMk/>
          <pc:sldMk cId="3765551445" sldId="391"/>
        </pc:sldMkLst>
        <pc:picChg chg="del">
          <ac:chgData name="Tegischer Lukas" userId="f78daebb-0565-485c-bd0e-1cd035e796ff" providerId="ADAL" clId="{09107172-8DD0-4652-85FA-7FA645970EC3}" dt="2022-11-04T11:30:53.222" v="9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9107172-8DD0-4652-85FA-7FA645970EC3}" dt="2022-11-04T11:30:55.469" v="10" actId="478"/>
        <pc:sldMkLst>
          <pc:docMk/>
          <pc:sldMk cId="2739579911" sldId="394"/>
        </pc:sldMkLst>
        <pc:picChg chg="del">
          <ac:chgData name="Tegischer Lukas" userId="f78daebb-0565-485c-bd0e-1cd035e796ff" providerId="ADAL" clId="{09107172-8DD0-4652-85FA-7FA645970EC3}" dt="2022-11-04T11:30:55.469" v="10" actId="478"/>
          <ac:picMkLst>
            <pc:docMk/>
            <pc:sldMk cId="2739579911" sldId="39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29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81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62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38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176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64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33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55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84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Kombinatorik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05D672D-83C3-467B-95A6-CC8372FD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50781"/>
              </p:ext>
            </p:extLst>
          </p:nvPr>
        </p:nvGraphicFramePr>
        <p:xfrm>
          <a:off x="2175827" y="3100038"/>
          <a:ext cx="7840346" cy="20364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0173">
                  <a:extLst>
                    <a:ext uri="{9D8B030D-6E8A-4147-A177-3AD203B41FA5}">
                      <a16:colId xmlns:a16="http://schemas.microsoft.com/office/drawing/2014/main" val="4293642795"/>
                    </a:ext>
                  </a:extLst>
                </a:gridCol>
                <a:gridCol w="3920173">
                  <a:extLst>
                    <a:ext uri="{9D8B030D-6E8A-4147-A177-3AD203B41FA5}">
                      <a16:colId xmlns:a16="http://schemas.microsoft.com/office/drawing/2014/main" val="948740578"/>
                    </a:ext>
                  </a:extLst>
                </a:gridCol>
              </a:tblGrid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Spielt die Reihenfolge eine Rolle?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0913"/>
                  </a:ext>
                </a:extLst>
              </a:tr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oder Ohne Wiederholung/Zurücklegen?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ohne Wiederholung/Zurücklegen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65128"/>
                  </a:ext>
                </a:extLst>
              </a:tr>
              <a:tr h="6788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Bemerkung</a:t>
                      </a: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Es wird nur eine bestimmte Anzahl an Elementen ausgewählt.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7229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8F00804-07FD-4208-9788-D870B4767E88}"/>
                  </a:ext>
                </a:extLst>
              </p:cNvPr>
              <p:cNvSpPr txBox="1"/>
              <p:nvPr/>
            </p:nvSpPr>
            <p:spPr>
              <a:xfrm>
                <a:off x="3048000" y="1398968"/>
                <a:ext cx="6096000" cy="9598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AT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8F00804-07FD-4208-9788-D870B4767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98968"/>
                <a:ext cx="6096000" cy="959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48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700560"/>
            <a:ext cx="10626350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4: Anordnung einer mehrmaligen Auswahl aus einer Menge mit Wiederholung und mit Beachtung der Reihenfolge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A7C5C22-3851-48B3-B2CC-E5439C152111}"/>
                  </a:ext>
                </a:extLst>
              </p:cNvPr>
              <p:cNvSpPr txBox="1"/>
              <p:nvPr/>
            </p:nvSpPr>
            <p:spPr>
              <a:xfrm>
                <a:off x="839087" y="2129455"/>
                <a:ext cx="10513825" cy="3146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Definition: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 einer Menge bestehend aus n Elementen werden k Elemente (mit Wiederholung/Zurücklegen) in einer bestimmten Reihenfolge ausgewählt. Die Anzahl der Möglichkeiten, wie die k Elemente angeordnet werden können, berechnet man mit: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AT" sz="32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Unterschied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nun, dass man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jedem Teil auf alle Elemente der Menge zurückgreifen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kann (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Wiederholung – mit Zurücklegen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A7C5C22-3851-48B3-B2CC-E5439C152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87" y="2129455"/>
                <a:ext cx="10513825" cy="3146952"/>
              </a:xfrm>
              <a:prstGeom prst="rect">
                <a:avLst/>
              </a:prstGeom>
              <a:blipFill>
                <a:blip r:embed="rId2"/>
                <a:stretch>
                  <a:fillRect l="-522" t="-774" r="-116" b="-25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4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34A1121-4847-496E-BA55-9EB5A520BC6A}"/>
              </a:ext>
            </a:extLst>
          </p:cNvPr>
          <p:cNvSpPr txBox="1"/>
          <p:nvPr/>
        </p:nvSpPr>
        <p:spPr>
          <a:xfrm>
            <a:off x="533399" y="334671"/>
            <a:ext cx="9934575" cy="1885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5)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Folgende acht Sonderzeichen stehen zur Verfügung: 1) + 2) – 3) * 4) ~ 5) # 6) ; 7) _ 8) |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diesen Sonderzeichen soll ein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achtstelliger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Geheimcode gebildet wird. Die Regeln zum Bilden des Codes sind ganz einfach: Jedes Sonderzeichen darf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beliebig oft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vorkommen.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viele verschiedene Geheimcodes können gebildet werden?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6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05D672D-83C3-467B-95A6-CC8372FD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63693"/>
              </p:ext>
            </p:extLst>
          </p:nvPr>
        </p:nvGraphicFramePr>
        <p:xfrm>
          <a:off x="2175827" y="2680938"/>
          <a:ext cx="7840346" cy="13576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0173">
                  <a:extLst>
                    <a:ext uri="{9D8B030D-6E8A-4147-A177-3AD203B41FA5}">
                      <a16:colId xmlns:a16="http://schemas.microsoft.com/office/drawing/2014/main" val="4293642795"/>
                    </a:ext>
                  </a:extLst>
                </a:gridCol>
                <a:gridCol w="3920173">
                  <a:extLst>
                    <a:ext uri="{9D8B030D-6E8A-4147-A177-3AD203B41FA5}">
                      <a16:colId xmlns:a16="http://schemas.microsoft.com/office/drawing/2014/main" val="948740578"/>
                    </a:ext>
                  </a:extLst>
                </a:gridCol>
              </a:tblGrid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Spielt die Reihenfolge eine Rolle?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0913"/>
                  </a:ext>
                </a:extLst>
              </a:tr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oder Ohne Wiederholung/Zurücklegen?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Wiederholung/Zurücklegen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651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AC66C3B-9ECC-4A4B-BE7C-C3CB2AA8F54D}"/>
                  </a:ext>
                </a:extLst>
              </p:cNvPr>
              <p:cNvSpPr txBox="1"/>
              <p:nvPr/>
            </p:nvSpPr>
            <p:spPr>
              <a:xfrm>
                <a:off x="3048000" y="1467458"/>
                <a:ext cx="6096000" cy="539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AC66C3B-9ECC-4A4B-BE7C-C3CB2AA8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67458"/>
                <a:ext cx="6096000" cy="539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3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652935"/>
            <a:ext cx="10626350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5: Auswahl einer bestimmten Anzahl einer Menge ohne </a:t>
            </a:r>
            <a:b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Wiederholung &amp; ohne Beachtung der Reihenfolge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/>
              <p:nvPr/>
            </p:nvSpPr>
            <p:spPr>
              <a:xfrm>
                <a:off x="726562" y="1777585"/>
                <a:ext cx="10817738" cy="31535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Aus einer Menge bestehend aus n Elementen werden k Elemente (ohne Wiederholung/Zurücklegen) ausgewählt. Die Anzahl der Möglichkeiten, wie die k Elemente ohne Beachtung der Reihenfolge ausgewählt werden können, berechnet man mit dem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Binomialkoeffizienten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!∙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1200"/>
                  </a:spcBef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Sprechweise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n über k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Binomialkoeffizient ist kein Vektor, sondern eine reelle Zahl (-&gt; Rechnung)</a:t>
                </a: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62" y="1777585"/>
                <a:ext cx="10817738" cy="3153556"/>
              </a:xfrm>
              <a:prstGeom prst="rect">
                <a:avLst/>
              </a:prstGeom>
              <a:blipFill>
                <a:blip r:embed="rId2"/>
                <a:stretch>
                  <a:fillRect l="-451" t="-967" b="-212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7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/>
              <p:nvPr/>
            </p:nvSpPr>
            <p:spPr>
              <a:xfrm>
                <a:off x="782825" y="193129"/>
                <a:ext cx="10817738" cy="13896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!∙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93129"/>
                <a:ext cx="10817738" cy="1389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5F47B30-EA97-41E3-BA32-C7355BA4C4DF}"/>
                  </a:ext>
                </a:extLst>
              </p:cNvPr>
              <p:cNvSpPr txBox="1"/>
              <p:nvPr/>
            </p:nvSpPr>
            <p:spPr>
              <a:xfrm>
                <a:off x="542925" y="1819823"/>
                <a:ext cx="10420350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Reihenfolge spielt dabei keine Rolle. Im Vergleich zum Typ 3 steht im Nenner der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Teil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dabei. Dadurch verringert sich die Anzahl der Möglichkeiten, da – wie gesagt – die Reihenfolge keine zusätzlichen Möglichkeiten schafft.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5F47B30-EA97-41E3-BA32-C7355BA4C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1819823"/>
                <a:ext cx="10420350" cy="968278"/>
              </a:xfrm>
              <a:prstGeom prst="rect">
                <a:avLst/>
              </a:prstGeom>
              <a:blipFill>
                <a:blip r:embed="rId3"/>
                <a:stretch>
                  <a:fillRect l="-468" t="-3165" b="-94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B1FF008-B53C-479A-B6C3-6E0CFE84664F}"/>
                  </a:ext>
                </a:extLst>
              </p:cNvPr>
              <p:cNvSpPr txBox="1"/>
              <p:nvPr/>
            </p:nvSpPr>
            <p:spPr>
              <a:xfrm>
                <a:off x="542925" y="3156296"/>
                <a:ext cx="11057638" cy="8205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Es gibt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Möglichkeiten, aus n Elementen k Elemente auszuwählen, wenn die Reihenfolge keine Rolle spielt.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B1FF008-B53C-479A-B6C3-6E0CFE846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3156296"/>
                <a:ext cx="11057638" cy="820546"/>
              </a:xfrm>
              <a:prstGeom prst="rect">
                <a:avLst/>
              </a:prstGeom>
              <a:blipFill>
                <a:blip r:embed="rId4"/>
                <a:stretch>
                  <a:fillRect l="-441" b="-11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F0558C7D-7117-4407-9EAE-973FF067BF77}"/>
              </a:ext>
            </a:extLst>
          </p:cNvPr>
          <p:cNvSpPr txBox="1"/>
          <p:nvPr/>
        </p:nvSpPr>
        <p:spPr>
          <a:xfrm>
            <a:off x="542924" y="4494937"/>
            <a:ext cx="109251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 3: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Möchte man eine beliebige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4-stellige Zahl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bilden, so liefern uns die Zahlen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3214, 4312, 2134, 1324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(noch viele weitere) jeweils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 eine Möglichkeit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(!), da die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Reihenfolge der Ziffern keine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Rolle spielt. Es spielt hier nur eine Rolle, dass bei der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vierstelligen Zahl die Ziffern 1,2,3,4 jeweils </a:t>
            </a:r>
            <a:r>
              <a:rPr lang="de-AT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einml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vorkommen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658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8712077-FC04-4465-A745-3C4E6DFAC87D}"/>
              </a:ext>
            </a:extLst>
          </p:cNvPr>
          <p:cNvSpPr txBox="1"/>
          <p:nvPr/>
        </p:nvSpPr>
        <p:spPr>
          <a:xfrm>
            <a:off x="4762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6)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Binomialkoeffizienten.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1A8DDF-ED42-44BF-B65B-01FEA6AB853D}"/>
                  </a:ext>
                </a:extLst>
              </p:cNvPr>
              <p:cNvSpPr txBox="1"/>
              <p:nvPr/>
            </p:nvSpPr>
            <p:spPr>
              <a:xfrm>
                <a:off x="476250" y="1314446"/>
                <a:ext cx="6096000" cy="552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1A8DDF-ED42-44BF-B65B-01FEA6AB8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1314446"/>
                <a:ext cx="6096000" cy="5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ACB33F-42CE-470A-8D89-AE62E871BA4B}"/>
                  </a:ext>
                </a:extLst>
              </p:cNvPr>
              <p:cNvSpPr txBox="1"/>
              <p:nvPr/>
            </p:nvSpPr>
            <p:spPr>
              <a:xfrm>
                <a:off x="476250" y="3809098"/>
                <a:ext cx="6096000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ACB33F-42CE-470A-8D89-AE62E871B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3809098"/>
                <a:ext cx="6096000" cy="5542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3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37A08C2A-6789-40D4-A08B-E52FFF3E6DCA}"/>
              </a:ext>
            </a:extLst>
          </p:cNvPr>
          <p:cNvSpPr txBox="1"/>
          <p:nvPr/>
        </p:nvSpPr>
        <p:spPr>
          <a:xfrm>
            <a:off x="485775" y="276462"/>
            <a:ext cx="10210800" cy="376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7)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Für einen Maturaball haben sich 14 Schülerinnen und Schüler für einen Posten im Maturaball-Komitee aufgestellt.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 diesen Personen soll ein vierköpfiges Haupt-Komitee gewählt werden. Auf wie viele unterschiedlichen Möglichkeiten kann das Komitee bestimmt werden?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den verbleibenden 10 Schülerinnen und Schüler sollen sich drei für das Kreativ-Komitee melden. Wie viele Möglichkeiten ergeben sich für die Bildung des Kreativ-Komitees?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1C3D4A-A769-4C3C-B3F8-979DBCB711A9}"/>
                  </a:ext>
                </a:extLst>
              </p:cNvPr>
              <p:cNvSpPr txBox="1"/>
              <p:nvPr/>
            </p:nvSpPr>
            <p:spPr>
              <a:xfrm>
                <a:off x="495299" y="402160"/>
                <a:ext cx="10182225" cy="882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8)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Bei einer Frauen-Handballmannschaft stehen dem Trainer 12 aktive Spielerinnen für 6 Positionen zur Verfügung. Interpretiere den Ausdruck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 gegebenen Kontext.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1C3D4A-A769-4C3C-B3F8-979DBCB71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402160"/>
                <a:ext cx="10182225" cy="882934"/>
              </a:xfrm>
              <a:prstGeom prst="rect">
                <a:avLst/>
              </a:prstGeom>
              <a:blipFill>
                <a:blip r:embed="rId4"/>
                <a:stretch>
                  <a:fillRect l="-479" t="-34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5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05D672D-83C3-467B-95A6-CC8372FD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17870"/>
              </p:ext>
            </p:extLst>
          </p:nvPr>
        </p:nvGraphicFramePr>
        <p:xfrm>
          <a:off x="2175827" y="3023838"/>
          <a:ext cx="7840346" cy="13576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0173">
                  <a:extLst>
                    <a:ext uri="{9D8B030D-6E8A-4147-A177-3AD203B41FA5}">
                      <a16:colId xmlns:a16="http://schemas.microsoft.com/office/drawing/2014/main" val="4293642795"/>
                    </a:ext>
                  </a:extLst>
                </a:gridCol>
                <a:gridCol w="3920173">
                  <a:extLst>
                    <a:ext uri="{9D8B030D-6E8A-4147-A177-3AD203B41FA5}">
                      <a16:colId xmlns:a16="http://schemas.microsoft.com/office/drawing/2014/main" val="948740578"/>
                    </a:ext>
                  </a:extLst>
                </a:gridCol>
              </a:tblGrid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Spielt die Reihenfolge eine Rolle?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0913"/>
                  </a:ext>
                </a:extLst>
              </a:tr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oder Ohne Wiederholung/Zurücklegen?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ohne Wiederholung/Zurücklegen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651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88CC646-9E91-4B32-AD32-091670D52A55}"/>
                  </a:ext>
                </a:extLst>
              </p:cNvPr>
              <p:cNvSpPr txBox="1"/>
              <p:nvPr/>
            </p:nvSpPr>
            <p:spPr>
              <a:xfrm>
                <a:off x="3048000" y="1530969"/>
                <a:ext cx="6096000" cy="835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!∙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88CC646-9E91-4B32-AD32-091670D52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530969"/>
                <a:ext cx="6096000" cy="835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31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513081" y="1484625"/>
            <a:ext cx="5165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Produktregel der Kombinatorik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3980A07-FDE8-4A6C-8737-A09EBE14F8E5}"/>
                  </a:ext>
                </a:extLst>
              </p:cNvPr>
              <p:cNvSpPr txBox="1"/>
              <p:nvPr/>
            </p:nvSpPr>
            <p:spPr>
              <a:xfrm>
                <a:off x="833302" y="2502849"/>
                <a:ext cx="10525396" cy="18523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sind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 unterschiedliche Mengen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jeweils einer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bestimmen Anzahl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gegeben. Für die Anzahl A aller möglichen Anordnungen (wenn aus jeder Menge genau eines gewählt werden muss) musst du das Produkt bilden: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∙…∙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3980A07-FDE8-4A6C-8737-A09EBE14F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02" y="2502849"/>
                <a:ext cx="10525396" cy="1852302"/>
              </a:xfrm>
              <a:prstGeom prst="rect">
                <a:avLst/>
              </a:prstGeom>
              <a:blipFill>
                <a:blip r:embed="rId4"/>
                <a:stretch>
                  <a:fillRect l="-521" t="-1650" b="-3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1072035"/>
            <a:ext cx="10626350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6: Auswahl einer bestimmten Anzahl einer Menge mit </a:t>
            </a:r>
            <a:b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Wiederholung &amp; ohne Beachtung der Reihenfolge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835939F-74F5-49AC-BB8C-ED93043F3EFC}"/>
                  </a:ext>
                </a:extLst>
              </p:cNvPr>
              <p:cNvSpPr txBox="1"/>
              <p:nvPr/>
            </p:nvSpPr>
            <p:spPr>
              <a:xfrm>
                <a:off x="686687" y="2286796"/>
                <a:ext cx="10818625" cy="22844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Aus einer Menge bestehend aus n Elementen werden k Elemente (mit Wiederholung /Zurücklegen) ausgewählt. Die Anzahl der Möglichkeiten, wie die k Elemente ohne Beachtung der Reihenfolge ausgewählt werden können, berechnet man mit Hilfe des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Binomialkoeffizienten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835939F-74F5-49AC-BB8C-ED93043F3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87" y="2286796"/>
                <a:ext cx="10818625" cy="2284408"/>
              </a:xfrm>
              <a:prstGeom prst="rect">
                <a:avLst/>
              </a:prstGeom>
              <a:blipFill>
                <a:blip r:embed="rId2"/>
                <a:stretch>
                  <a:fillRect l="-507" t="-10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391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F7B169F1-A273-4D50-BD91-D46DD2770E8C}"/>
              </a:ext>
            </a:extLst>
          </p:cNvPr>
          <p:cNvSpPr txBox="1"/>
          <p:nvPr/>
        </p:nvSpPr>
        <p:spPr>
          <a:xfrm>
            <a:off x="323850" y="357299"/>
            <a:ext cx="102489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9)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einer Urne befinden sich acht Kugeln mit den Ziffern 1-8. Es sollen fünf Kugeln ohne Beachtung der Reihenfolge und mit Zurücklegen gezogen werden. Wie viele Kombinationen sind möglich?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05D672D-83C3-467B-95A6-CC8372FD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95046"/>
              </p:ext>
            </p:extLst>
          </p:nvPr>
        </p:nvGraphicFramePr>
        <p:xfrm>
          <a:off x="2175827" y="2804763"/>
          <a:ext cx="7840346" cy="13576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0173">
                  <a:extLst>
                    <a:ext uri="{9D8B030D-6E8A-4147-A177-3AD203B41FA5}">
                      <a16:colId xmlns:a16="http://schemas.microsoft.com/office/drawing/2014/main" val="4293642795"/>
                    </a:ext>
                  </a:extLst>
                </a:gridCol>
                <a:gridCol w="3920173">
                  <a:extLst>
                    <a:ext uri="{9D8B030D-6E8A-4147-A177-3AD203B41FA5}">
                      <a16:colId xmlns:a16="http://schemas.microsoft.com/office/drawing/2014/main" val="948740578"/>
                    </a:ext>
                  </a:extLst>
                </a:gridCol>
              </a:tblGrid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Spielt die Reihenfolge eine Rolle?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0913"/>
                  </a:ext>
                </a:extLst>
              </a:tr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oder Ohne Wiederholung/Zurücklegen?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Wiederholung/Zurücklegen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651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D21D03E-A968-4813-81DE-35C61B2B626E}"/>
                  </a:ext>
                </a:extLst>
              </p:cNvPr>
              <p:cNvSpPr txBox="1"/>
              <p:nvPr/>
            </p:nvSpPr>
            <p:spPr>
              <a:xfrm>
                <a:off x="3048000" y="1385327"/>
                <a:ext cx="6096000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D21D03E-A968-4813-81DE-35C61B2B6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85327"/>
                <a:ext cx="6096000" cy="7454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95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C6AA76-CF88-4E6D-89FE-A4E7F40505DC}"/>
              </a:ext>
            </a:extLst>
          </p:cNvPr>
          <p:cNvSpPr txBox="1"/>
          <p:nvPr/>
        </p:nvSpPr>
        <p:spPr>
          <a:xfrm>
            <a:off x="465080" y="505481"/>
            <a:ext cx="9440919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Koch hat für das Mittag-Essen drei Suppen, fünf Vorspeisen, drei Hauptspeisen und eine Nachspeise vorbereitet. Wie viele unterschiedliche Mittag-Menüs lassen sich daraus zusammenstellen, wenn man von jedem Gang genau eine Speise wählen darf?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3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BBB6A71-840B-4279-BAFF-0089C11F1BC3}"/>
                  </a:ext>
                </a:extLst>
              </p:cNvPr>
              <p:cNvSpPr txBox="1"/>
              <p:nvPr/>
            </p:nvSpPr>
            <p:spPr>
              <a:xfrm>
                <a:off x="742949" y="2314160"/>
                <a:ext cx="11077575" cy="2809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Die Fakultät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(Sprechweise auch „n Faktorielle“) einer natürlichen Zahl ist definiert durch: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!=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∙…∙3∙2∙1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≥1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0!=1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Es gibt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Möglichkeiten, n verschiedene Elemente in einer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Reihe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anzuordnen.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Möchte man dies auf ein Urnen-Beispiel mit Kugeln ummünzen, so entspricht diesem einem Ziehen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aller Kugeln ohne Zurücklegen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BBB6A71-840B-4279-BAFF-0089C11F1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9" y="2314160"/>
                <a:ext cx="11077575" cy="2809615"/>
              </a:xfrm>
              <a:prstGeom prst="rect">
                <a:avLst/>
              </a:prstGeom>
              <a:blipFill>
                <a:blip r:embed="rId3"/>
                <a:stretch>
                  <a:fillRect l="-495" t="-1085" b="-26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B523D3ED-A8BC-4493-9476-CBBC0862B563}"/>
              </a:ext>
            </a:extLst>
          </p:cNvPr>
          <p:cNvSpPr txBox="1"/>
          <p:nvPr/>
        </p:nvSpPr>
        <p:spPr>
          <a:xfrm>
            <a:off x="887600" y="15387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Fakultät – Permutationen: Anordnung aller Elemente ohne Wiederholung</a:t>
            </a:r>
          </a:p>
        </p:txBody>
      </p:sp>
    </p:spTree>
    <p:extLst>
      <p:ext uri="{BB962C8B-B14F-4D97-AF65-F5344CB8AC3E}">
        <p14:creationId xmlns:p14="http://schemas.microsoft.com/office/powerpoint/2010/main" val="409204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13F5052-0CB2-421A-9B3F-D3AF942F6CBB}"/>
              </a:ext>
            </a:extLst>
          </p:cNvPr>
          <p:cNvSpPr txBox="1"/>
          <p:nvPr/>
        </p:nvSpPr>
        <p:spPr>
          <a:xfrm>
            <a:off x="1133475" y="462267"/>
            <a:ext cx="9925050" cy="17406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Unterschied zum Teil 1 (Produktregel):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 der Fakultät geht es darum, die Anzahl aller Möglichkeiten zu bestimmen, wie man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Elemente EINER MENGE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anordnen kann.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der Produktregel haben wir die Anzahl der Möglichkeiten bestimmt, wenn man aus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UNTERSCHIEDLICHEN MENGEN jeweils ein Element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wählt.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A56A15C-9FE9-44F4-ACFF-8BA9050CD96D}"/>
                  </a:ext>
                </a:extLst>
              </p:cNvPr>
              <p:cNvSpPr txBox="1"/>
              <p:nvPr/>
            </p:nvSpPr>
            <p:spPr>
              <a:xfrm>
                <a:off x="695325" y="2622554"/>
                <a:ext cx="6096000" cy="19505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18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de-AT" sz="18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6!=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A56A15C-9FE9-44F4-ACFF-8BA9050C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2622554"/>
                <a:ext cx="6096000" cy="1950599"/>
              </a:xfrm>
              <a:prstGeom prst="rect">
                <a:avLst/>
              </a:prstGeom>
              <a:blipFill>
                <a:blip r:embed="rId3"/>
                <a:stretch>
                  <a:fillRect l="-800" t="-1250" b="-31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86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34A1121-4847-496E-BA55-9EB5A520BC6A}"/>
              </a:ext>
            </a:extLst>
          </p:cNvPr>
          <p:cNvSpPr txBox="1"/>
          <p:nvPr/>
        </p:nvSpPr>
        <p:spPr>
          <a:xfrm>
            <a:off x="533399" y="334671"/>
            <a:ext cx="9934575" cy="1885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Folgende acht Sonderzeichen stehen zur Verfügung: 1) + 2) – 3) * 4) ~ 5) # 6) ; 7) _ 8) |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diesen Sonderzeichen soll ein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achtstelliger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Geheimcode gebildet wird. Die Regeln zum Bilden des Codes sind ganz einfach: Jedes Sonderzeichen muss genau einmal vorkommen.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viele verschiedene Geheimcodes können gebildet werden?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7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05D672D-83C3-467B-95A6-CC8372FD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40690"/>
              </p:ext>
            </p:extLst>
          </p:nvPr>
        </p:nvGraphicFramePr>
        <p:xfrm>
          <a:off x="2175827" y="2817563"/>
          <a:ext cx="7840346" cy="20364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0173">
                  <a:extLst>
                    <a:ext uri="{9D8B030D-6E8A-4147-A177-3AD203B41FA5}">
                      <a16:colId xmlns:a16="http://schemas.microsoft.com/office/drawing/2014/main" val="4293642795"/>
                    </a:ext>
                  </a:extLst>
                </a:gridCol>
                <a:gridCol w="3920173">
                  <a:extLst>
                    <a:ext uri="{9D8B030D-6E8A-4147-A177-3AD203B41FA5}">
                      <a16:colId xmlns:a16="http://schemas.microsoft.com/office/drawing/2014/main" val="948740578"/>
                    </a:ext>
                  </a:extLst>
                </a:gridCol>
              </a:tblGrid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Spielt die Reihenfolge eine Rolle?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0913"/>
                  </a:ext>
                </a:extLst>
              </a:tr>
              <a:tr h="6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 oder Ohne Wiederholung/Zurücklegen?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ohne Wiederholung/Zurücklegen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65128"/>
                  </a:ext>
                </a:extLst>
              </a:tr>
              <a:tr h="6788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Bemerkung</a:t>
                      </a: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Alle Elemente einer Menge müssen angeordnet werden.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7229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CAD82A5-A545-483A-900B-A6963155702F}"/>
                  </a:ext>
                </a:extLst>
              </p:cNvPr>
              <p:cNvSpPr txBox="1"/>
              <p:nvPr/>
            </p:nvSpPr>
            <p:spPr>
              <a:xfrm>
                <a:off x="3048000" y="1644134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de-AT" sz="2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!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CAD82A5-A545-483A-900B-A69631557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644134"/>
                <a:ext cx="60960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96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338610"/>
            <a:ext cx="10626350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3: Anordnung einer bestimmten Anzahl einer Menge ohne Wiederholung mit Beachtung der Reihenfolge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182D0C8-9D6C-413C-98C3-462915193B51}"/>
              </a:ext>
            </a:extLst>
          </p:cNvPr>
          <p:cNvSpPr txBox="1"/>
          <p:nvPr/>
        </p:nvSpPr>
        <p:spPr>
          <a:xfrm>
            <a:off x="1372487" y="1531773"/>
            <a:ext cx="9447025" cy="1601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der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Fakultät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wurde stets die Anzahl der Möglichkeiten berechnet, wie man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Elemente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 Reihenfolge anordnen kann.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 möchte ich dir aber zeigen, wie viele Möglichkeiten der Anordnung es gibt, wenn man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bestimmte Anzahl</a:t>
            </a:r>
            <a:r>
              <a:rPr lang="de-AT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dieser Menge – ohne Wiederholung/Zurücklegen – wählt: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4068E2-EF73-4F6F-81DC-F801BE8579BD}"/>
              </a:ext>
            </a:extLst>
          </p:cNvPr>
          <p:cNvSpPr txBox="1"/>
          <p:nvPr/>
        </p:nvSpPr>
        <p:spPr>
          <a:xfrm>
            <a:off x="782825" y="3724699"/>
            <a:ext cx="10447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 einer Menge bestehend aus n Elementen werden k Elemente (ohne Wiederholung) in einer bestimmten Reihenfolge ausgewählt. Für die Anzahl der Möglichkeiten gilt: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4AA8B57-00F6-46A5-BAEC-3704490A7D34}"/>
                  </a:ext>
                </a:extLst>
              </p:cNvPr>
              <p:cNvSpPr txBox="1"/>
              <p:nvPr/>
            </p:nvSpPr>
            <p:spPr>
              <a:xfrm>
                <a:off x="3047999" y="4606400"/>
                <a:ext cx="6096000" cy="712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∙…∙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4AA8B57-00F6-46A5-BAEC-3704490A7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4606400"/>
                <a:ext cx="6096000" cy="7120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D87A8FD-75AE-4D58-84C8-2F531F2CF890}"/>
                  </a:ext>
                </a:extLst>
              </p:cNvPr>
              <p:cNvSpPr txBox="1"/>
              <p:nvPr/>
            </p:nvSpPr>
            <p:spPr>
              <a:xfrm>
                <a:off x="1343912" y="5654218"/>
                <a:ext cx="932497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restlichen Teile aus dem Zähler kürzen sich mit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weg.</a:t>
                </a:r>
                <a:endParaRPr lang="de-AT" i="1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D87A8FD-75AE-4D58-84C8-2F531F2CF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12" y="5654218"/>
                <a:ext cx="9324975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9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34A1121-4847-496E-BA55-9EB5A520BC6A}"/>
              </a:ext>
            </a:extLst>
          </p:cNvPr>
          <p:cNvSpPr txBox="1"/>
          <p:nvPr/>
        </p:nvSpPr>
        <p:spPr>
          <a:xfrm>
            <a:off x="533399" y="334671"/>
            <a:ext cx="9934575" cy="1885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Folgende acht Sonderzeichen stehen zur Verfügung: 1) + 2) – 3) * 4) ~ 5) # 6) ; 7) _ 8) |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diesen Sonderzeichen soll ein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fünfstelliger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Geheimcode gebildet wird. Die Regeln zum Bilden des Codes sind ganz einfach: Jedes Sonderzeichen darf genau einmal vorkommen.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viele verschiedene Geheimcodes können gebildet werden?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6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1225</Words>
  <Application>Microsoft Office PowerPoint</Application>
  <PresentationFormat>Breitbild</PresentationFormat>
  <Paragraphs>100</Paragraphs>
  <Slides>22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Calibri</vt:lpstr>
      <vt:lpstr>Cambria Math</vt:lpstr>
      <vt:lpstr>Georgia</vt:lpstr>
      <vt:lpstr>Trebuchet MS</vt:lpstr>
      <vt:lpstr>Wingdings</vt:lpstr>
      <vt:lpstr>Holzart</vt:lpstr>
      <vt:lpstr>Kombinatorik Zusammenfassung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2022-11-04T11:30:58Z</dcterms:modified>
</cp:coreProperties>
</file>