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24" r:id="rId3"/>
    <p:sldId id="372" r:id="rId4"/>
    <p:sldId id="373" r:id="rId5"/>
    <p:sldId id="374" r:id="rId6"/>
    <p:sldId id="375" r:id="rId7"/>
    <p:sldId id="376" r:id="rId8"/>
    <p:sldId id="371" r:id="rId9"/>
    <p:sldId id="378" r:id="rId10"/>
    <p:sldId id="37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DA1391C1-E5E4-4E04-A3B7-EFBE8E2BEE39}"/>
    <pc:docChg chg="undo custSel delSld modSld">
      <pc:chgData name="Tegischer Lukas" userId="f78daebb-0565-485c-bd0e-1cd035e796ff" providerId="ADAL" clId="{DA1391C1-E5E4-4E04-A3B7-EFBE8E2BEE39}" dt="2022-11-03T21:22:41.601" v="14" actId="47"/>
      <pc:docMkLst>
        <pc:docMk/>
      </pc:docMkLst>
      <pc:sldChg chg="delSp mod delAnim">
        <pc:chgData name="Tegischer Lukas" userId="f78daebb-0565-485c-bd0e-1cd035e796ff" providerId="ADAL" clId="{DA1391C1-E5E4-4E04-A3B7-EFBE8E2BEE39}" dt="2022-11-03T21:22:27.38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A1391C1-E5E4-4E04-A3B7-EFBE8E2BEE39}" dt="2022-11-03T21:22:27.384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A1391C1-E5E4-4E04-A3B7-EFBE8E2BEE39}" dt="2022-11-03T21:22:25.80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A1391C1-E5E4-4E04-A3B7-EFBE8E2BEE39}" dt="2022-11-03T21:22:41.601" v="1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A1391C1-E5E4-4E04-A3B7-EFBE8E2BEE39}" dt="2022-11-03T21:22:29.125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DA1391C1-E5E4-4E04-A3B7-EFBE8E2BEE39}" dt="2022-11-03T21:22:29.125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addSp delSp mod">
        <pc:chgData name="Tegischer Lukas" userId="f78daebb-0565-485c-bd0e-1cd035e796ff" providerId="ADAL" clId="{DA1391C1-E5E4-4E04-A3B7-EFBE8E2BEE39}" dt="2022-11-03T21:22:38.123" v="11" actId="478"/>
        <pc:sldMkLst>
          <pc:docMk/>
          <pc:sldMk cId="100397792" sldId="371"/>
        </pc:sldMkLst>
        <pc:spChg chg="add del">
          <ac:chgData name="Tegischer Lukas" userId="f78daebb-0565-485c-bd0e-1cd035e796ff" providerId="ADAL" clId="{DA1391C1-E5E4-4E04-A3B7-EFBE8E2BEE39}" dt="2022-11-03T21:22:36.969" v="10" actId="478"/>
          <ac:spMkLst>
            <pc:docMk/>
            <pc:sldMk cId="100397792" sldId="371"/>
            <ac:spMk id="6" creationId="{40CDE843-9E93-40FE-AFCB-00282E7FCD1F}"/>
          </ac:spMkLst>
        </pc:spChg>
        <pc:picChg chg="del">
          <ac:chgData name="Tegischer Lukas" userId="f78daebb-0565-485c-bd0e-1cd035e796ff" providerId="ADAL" clId="{DA1391C1-E5E4-4E04-A3B7-EFBE8E2BEE39}" dt="2022-11-03T21:22:38.123" v="11" actId="478"/>
          <ac:picMkLst>
            <pc:docMk/>
            <pc:sldMk cId="100397792" sldId="371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DA1391C1-E5E4-4E04-A3B7-EFBE8E2BEE39}" dt="2022-11-03T21:22:30.132" v="4" actId="478"/>
        <pc:sldMkLst>
          <pc:docMk/>
          <pc:sldMk cId="3628626713" sldId="372"/>
        </pc:sldMkLst>
        <pc:picChg chg="del mod">
          <ac:chgData name="Tegischer Lukas" userId="f78daebb-0565-485c-bd0e-1cd035e796ff" providerId="ADAL" clId="{DA1391C1-E5E4-4E04-A3B7-EFBE8E2BEE39}" dt="2022-11-03T21:22:30.132" v="4" actId="478"/>
          <ac:picMkLst>
            <pc:docMk/>
            <pc:sldMk cId="3628626713" sldId="37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1391C1-E5E4-4E04-A3B7-EFBE8E2BEE39}" dt="2022-11-03T21:22:31.924" v="5" actId="478"/>
        <pc:sldMkLst>
          <pc:docMk/>
          <pc:sldMk cId="1159446542" sldId="373"/>
        </pc:sldMkLst>
        <pc:picChg chg="del">
          <ac:chgData name="Tegischer Lukas" userId="f78daebb-0565-485c-bd0e-1cd035e796ff" providerId="ADAL" clId="{DA1391C1-E5E4-4E04-A3B7-EFBE8E2BEE39}" dt="2022-11-03T21:22:31.924" v="5" actId="478"/>
          <ac:picMkLst>
            <pc:docMk/>
            <pc:sldMk cId="1159446542" sldId="37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1391C1-E5E4-4E04-A3B7-EFBE8E2BEE39}" dt="2022-11-03T21:22:32.853" v="6" actId="478"/>
        <pc:sldMkLst>
          <pc:docMk/>
          <pc:sldMk cId="4106811770" sldId="374"/>
        </pc:sldMkLst>
        <pc:picChg chg="del">
          <ac:chgData name="Tegischer Lukas" userId="f78daebb-0565-485c-bd0e-1cd035e796ff" providerId="ADAL" clId="{DA1391C1-E5E4-4E04-A3B7-EFBE8E2BEE39}" dt="2022-11-03T21:22:32.853" v="6" actId="478"/>
          <ac:picMkLst>
            <pc:docMk/>
            <pc:sldMk cId="4106811770" sldId="37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1391C1-E5E4-4E04-A3B7-EFBE8E2BEE39}" dt="2022-11-03T21:22:34.178" v="7" actId="478"/>
        <pc:sldMkLst>
          <pc:docMk/>
          <pc:sldMk cId="2239700137" sldId="375"/>
        </pc:sldMkLst>
        <pc:picChg chg="del">
          <ac:chgData name="Tegischer Lukas" userId="f78daebb-0565-485c-bd0e-1cd035e796ff" providerId="ADAL" clId="{DA1391C1-E5E4-4E04-A3B7-EFBE8E2BEE39}" dt="2022-11-03T21:22:34.178" v="7" actId="478"/>
          <ac:picMkLst>
            <pc:docMk/>
            <pc:sldMk cId="2239700137" sldId="37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1391C1-E5E4-4E04-A3B7-EFBE8E2BEE39}" dt="2022-11-03T21:22:34.921" v="8" actId="478"/>
        <pc:sldMkLst>
          <pc:docMk/>
          <pc:sldMk cId="2725605086" sldId="376"/>
        </pc:sldMkLst>
        <pc:picChg chg="del">
          <ac:chgData name="Tegischer Lukas" userId="f78daebb-0565-485c-bd0e-1cd035e796ff" providerId="ADAL" clId="{DA1391C1-E5E4-4E04-A3B7-EFBE8E2BEE39}" dt="2022-11-03T21:22:34.921" v="8" actId="478"/>
          <ac:picMkLst>
            <pc:docMk/>
            <pc:sldMk cId="2725605086" sldId="37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1391C1-E5E4-4E04-A3B7-EFBE8E2BEE39}" dt="2022-11-03T21:22:39.118" v="12" actId="478"/>
        <pc:sldMkLst>
          <pc:docMk/>
          <pc:sldMk cId="1373139285" sldId="378"/>
        </pc:sldMkLst>
        <pc:picChg chg="del">
          <ac:chgData name="Tegischer Lukas" userId="f78daebb-0565-485c-bd0e-1cd035e796ff" providerId="ADAL" clId="{DA1391C1-E5E4-4E04-A3B7-EFBE8E2BEE39}" dt="2022-11-03T21:22:39.118" v="12" actId="478"/>
          <ac:picMkLst>
            <pc:docMk/>
            <pc:sldMk cId="1373139285" sldId="37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1391C1-E5E4-4E04-A3B7-EFBE8E2BEE39}" dt="2022-11-03T21:22:40.167" v="13" actId="478"/>
        <pc:sldMkLst>
          <pc:docMk/>
          <pc:sldMk cId="1040106601" sldId="379"/>
        </pc:sldMkLst>
        <pc:picChg chg="del">
          <ac:chgData name="Tegischer Lukas" userId="f78daebb-0565-485c-bd0e-1cd035e796ff" providerId="ADAL" clId="{DA1391C1-E5E4-4E04-A3B7-EFBE8E2BEE39}" dt="2022-11-03T21:22:40.167" v="13" actId="478"/>
          <ac:picMkLst>
            <pc:docMk/>
            <pc:sldMk cId="1040106601" sldId="379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0709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14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665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1332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0551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750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141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112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von Gleichungen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Grundmenge, Definitionsmenge, Lösungsmenge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677115" y="212537"/>
            <a:ext cx="6837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Gleichungen mit verschiedener Grundmenge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2F473AF-37AD-4CA9-911E-0DC7A4416E97}"/>
                  </a:ext>
                </a:extLst>
              </p:cNvPr>
              <p:cNvSpPr txBox="1"/>
              <p:nvPr/>
            </p:nvSpPr>
            <p:spPr>
              <a:xfrm>
                <a:off x="203575" y="851333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+4=4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2F473AF-37AD-4CA9-911E-0DC7A4416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851333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69C5C035-A6F7-4103-8D92-EE7CBAA3AA22}"/>
                  </a:ext>
                </a:extLst>
              </p:cNvPr>
              <p:cNvSpPr txBox="1"/>
              <p:nvPr/>
            </p:nvSpPr>
            <p:spPr>
              <a:xfrm>
                <a:off x="5659063" y="851333"/>
                <a:ext cx="632936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69C5C035-A6F7-4103-8D92-EE7CBAA3A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063" y="851333"/>
                <a:ext cx="632936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FB01BF4D-F35E-49F5-8B01-2E1204130650}"/>
                  </a:ext>
                </a:extLst>
              </p:cNvPr>
              <p:cNvSpPr txBox="1"/>
              <p:nvPr/>
            </p:nvSpPr>
            <p:spPr>
              <a:xfrm>
                <a:off x="302966" y="2588351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𝑮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FB01BF4D-F35E-49F5-8B01-2E12041306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66" y="2588351"/>
                <a:ext cx="60960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F3EEC99E-A8C2-406A-9B43-DFE9B9C3E931}"/>
                  </a:ext>
                </a:extLst>
              </p:cNvPr>
              <p:cNvSpPr txBox="1"/>
              <p:nvPr/>
            </p:nvSpPr>
            <p:spPr>
              <a:xfrm>
                <a:off x="302966" y="3531326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18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𝑮</m:t>
                    </m:r>
                    <m:r>
                      <a:rPr lang="de-AT" sz="18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F3EEC99E-A8C2-406A-9B43-DFE9B9C3E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66" y="3531326"/>
                <a:ext cx="6096000" cy="369332"/>
              </a:xfrm>
              <a:prstGeom prst="rect">
                <a:avLst/>
              </a:prstGeom>
              <a:blipFill>
                <a:blip r:embed="rId7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7EF56A75-5327-46D5-A988-E743D3F25715}"/>
                  </a:ext>
                </a:extLst>
              </p:cNvPr>
              <p:cNvSpPr txBox="1"/>
              <p:nvPr/>
            </p:nvSpPr>
            <p:spPr>
              <a:xfrm>
                <a:off x="-2348534" y="4474301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AT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>
                          <a:latin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7EF56A75-5327-46D5-A988-E743D3F25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48534" y="4474301"/>
                <a:ext cx="60960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40D23F1E-5404-45C2-9B0A-F9B6043811D3}"/>
                  </a:ext>
                </a:extLst>
              </p:cNvPr>
              <p:cNvSpPr txBox="1"/>
              <p:nvPr/>
            </p:nvSpPr>
            <p:spPr>
              <a:xfrm>
                <a:off x="-2960515" y="5417276"/>
                <a:ext cx="731996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AT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>
                          <a:latin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40D23F1E-5404-45C2-9B0A-F9B604381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60515" y="5417276"/>
                <a:ext cx="731996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feld 23">
            <a:extLst>
              <a:ext uri="{FF2B5EF4-FFF2-40B4-BE49-F238E27FC236}">
                <a16:creationId xmlns:a16="http://schemas.microsoft.com/office/drawing/2014/main" id="{658957BD-119B-49F1-9FC3-E9BB0F8671E5}"/>
              </a:ext>
            </a:extLst>
          </p:cNvPr>
          <p:cNvSpPr txBox="1"/>
          <p:nvPr/>
        </p:nvSpPr>
        <p:spPr>
          <a:xfrm>
            <a:off x="1239492" y="6223730"/>
            <a:ext cx="9713014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AT" sz="1800" b="1" i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Die Lösungen müssen in der Zahlenmenge der gegebenen Grundmenge enthalten sein!!!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4010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28425" y="466400"/>
            <a:ext cx="33351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Gleichung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9C0AA41-3F53-4CBD-AAA0-C18AEB19E14A}"/>
              </a:ext>
            </a:extLst>
          </p:cNvPr>
          <p:cNvSpPr txBox="1"/>
          <p:nvPr/>
        </p:nvSpPr>
        <p:spPr>
          <a:xfrm>
            <a:off x="834187" y="1277164"/>
            <a:ext cx="10523621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Werden 2 Terme durch ein 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Gleichheitszeichen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miteinander verbunden, entsteht eine Gleichung.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BAFB8BC-146D-4F63-8E18-2782745CC5B2}"/>
                  </a:ext>
                </a:extLst>
              </p:cNvPr>
              <p:cNvSpPr txBox="1"/>
              <p:nvPr/>
            </p:nvSpPr>
            <p:spPr>
              <a:xfrm>
                <a:off x="561475" y="2201003"/>
                <a:ext cx="9288378" cy="2455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Wahrheitswert (richtig oder falsch):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wahre Aussage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: Die Terme links und rechts sind äquivalent (=gleichwertig).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2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13−7=6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200"/>
                  </a:spcBef>
                  <a:spcAft>
                    <a:spcPts val="3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falsche Aussage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: Die Terme links und rechts sind nicht äquivalent.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7+4=10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BAFB8BC-146D-4F63-8E18-2782745CC5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75" y="2201003"/>
                <a:ext cx="9288378" cy="2455993"/>
              </a:xfrm>
              <a:prstGeom prst="rect">
                <a:avLst/>
              </a:prstGeom>
              <a:blipFill>
                <a:blip r:embed="rId4"/>
                <a:stretch>
                  <a:fillRect l="-525" t="-9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28425" y="466400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Gleichungskette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1D8E7AD-EF3B-48D3-9288-12935FFBBBE7}"/>
                  </a:ext>
                </a:extLst>
              </p:cNvPr>
              <p:cNvSpPr txBox="1"/>
              <p:nvPr/>
            </p:nvSpPr>
            <p:spPr>
              <a:xfrm>
                <a:off x="1106904" y="1390414"/>
                <a:ext cx="9208169" cy="34386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Werden mehr als 2 Terme gleich gesetzt, entsteht eine Gleichungskette.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Eine Gleichungskette ist wahr, wenn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alle enthaltenen Gleichungen wahr 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sind.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3+7=10=13−3=2∙5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Eine Gleichungskette ist falsch, wenn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nur eine einzige falsche Gleichung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enthalten ist.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8+9=17=20−4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1D8E7AD-EF3B-48D3-9288-12935FFBBB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904" y="1390414"/>
                <a:ext cx="9208169" cy="3438698"/>
              </a:xfrm>
              <a:prstGeom prst="rect">
                <a:avLst/>
              </a:prstGeom>
              <a:blipFill>
                <a:blip r:embed="rId4"/>
                <a:stretch>
                  <a:fillRect l="-596" t="-7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62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436857" y="302475"/>
            <a:ext cx="7318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Grundmenge, Definitionsmenge, Lösungsmenge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7FB9692-8961-4DD5-971B-71012AC19AA1}"/>
              </a:ext>
            </a:extLst>
          </p:cNvPr>
          <p:cNvSpPr txBox="1"/>
          <p:nvPr/>
        </p:nvSpPr>
        <p:spPr>
          <a:xfrm>
            <a:off x="481262" y="1182952"/>
            <a:ext cx="10250905" cy="1422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Grundmenge 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Aus welcher </a:t>
            </a:r>
            <a:r>
              <a:rPr lang="de-A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Zahlenmenge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dürfen Werte prinzipiell eingesetzt werden?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Definitionsmenge D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gibt an, welche Zahlen von der Grundmenge laut Rechengesetze grundsätzlich verwendet werden dürfen. (z.B. Nenner darf nicht 0 sein, Negative Wurzeln).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459B957-AA6C-4E63-9580-17897FB8BC39}"/>
              </a:ext>
            </a:extLst>
          </p:cNvPr>
          <p:cNvSpPr txBox="1"/>
          <p:nvPr/>
        </p:nvSpPr>
        <p:spPr>
          <a:xfrm>
            <a:off x="481262" y="2727334"/>
            <a:ext cx="6096000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Lösungsmenge 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gibt an, für welche Zahl bzw. Zahlen aus der Definitionsmenge die Gleichung wahr ist.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D6D5DAD-81C7-4317-9048-0369EA5D7DC1}"/>
                  </a:ext>
                </a:extLst>
              </p:cNvPr>
              <p:cNvSpPr txBox="1"/>
              <p:nvPr/>
            </p:nvSpPr>
            <p:spPr>
              <a:xfrm>
                <a:off x="802104" y="4495771"/>
                <a:ext cx="6096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lang="de-AT" sz="32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endParaRPr lang="de-AT" sz="32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D6D5DAD-81C7-4317-9048-0369EA5D7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04" y="4495771"/>
                <a:ext cx="6096000" cy="584775"/>
              </a:xfrm>
              <a:prstGeom prst="rect">
                <a:avLst/>
              </a:prstGeom>
              <a:blipFill>
                <a:blip r:embed="rId4"/>
                <a:stretch>
                  <a:fillRect l="-2600"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>
            <a:extLst>
              <a:ext uri="{FF2B5EF4-FFF2-40B4-BE49-F238E27FC236}">
                <a16:creationId xmlns:a16="http://schemas.microsoft.com/office/drawing/2014/main" id="{0F6EFDAE-B698-452F-B4B0-C46DC17D33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9" y="3729644"/>
            <a:ext cx="397192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44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9E61D12-D926-43F3-AD8D-F3BE62A3D286}"/>
                  </a:ext>
                </a:extLst>
              </p:cNvPr>
              <p:cNvSpPr txBox="1"/>
              <p:nvPr/>
            </p:nvSpPr>
            <p:spPr>
              <a:xfrm>
                <a:off x="561474" y="356482"/>
                <a:ext cx="946484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Bsp. 1) 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Welche Zahlen dürfen für die Variable nicht eingesetzt werden? Beschreibe die </a:t>
                </a:r>
                <a:r>
                  <a:rPr lang="de-AT" sz="18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Definitionsmenge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der Gleichung.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Grundmenge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ist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9E61D12-D926-43F3-AD8D-F3BE62A3D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74" y="356482"/>
                <a:ext cx="9464842" cy="646331"/>
              </a:xfrm>
              <a:prstGeom prst="rect">
                <a:avLst/>
              </a:prstGeom>
              <a:blipFill>
                <a:blip r:embed="rId4"/>
                <a:stretch>
                  <a:fillRect l="-515" t="-4673" b="-130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42567AE-4104-4315-BDEA-6F79B471DB82}"/>
                  </a:ext>
                </a:extLst>
              </p:cNvPr>
              <p:cNvSpPr txBox="1"/>
              <p:nvPr/>
            </p:nvSpPr>
            <p:spPr>
              <a:xfrm>
                <a:off x="-657726" y="1379041"/>
                <a:ext cx="6096000" cy="6819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42567AE-4104-4315-BDEA-6F79B471D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57726" y="1379041"/>
                <a:ext cx="6096000" cy="6819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941D594B-D9C8-4CC5-8FB8-90EE712576FB}"/>
                  </a:ext>
                </a:extLst>
              </p:cNvPr>
              <p:cNvSpPr txBox="1"/>
              <p:nvPr/>
            </p:nvSpPr>
            <p:spPr>
              <a:xfrm>
                <a:off x="-1251285" y="4282867"/>
                <a:ext cx="6096000" cy="4426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941D594B-D9C8-4CC5-8FB8-90EE71257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51285" y="4282867"/>
                <a:ext cx="6096000" cy="4426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681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88837" y="428414"/>
            <a:ext cx="3614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von Gleichungen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4FD9C09-0DE0-4C6A-A414-FEA0A797EAF0}"/>
              </a:ext>
            </a:extLst>
          </p:cNvPr>
          <p:cNvSpPr txBox="1"/>
          <p:nvPr/>
        </p:nvSpPr>
        <p:spPr>
          <a:xfrm>
            <a:off x="1612229" y="1204084"/>
            <a:ext cx="8967537" cy="3755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Zwei Gleichungen sind </a:t>
            </a:r>
            <a:r>
              <a:rPr lang="de-AT" sz="1800" i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äquivalent</a:t>
            </a:r>
            <a:r>
              <a:rPr lang="de-A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(gleichwertig), wenn sie die gleiche Lösungsmenge haben.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166CDE96-3C34-4889-9499-499CEDCC24E8}"/>
                  </a:ext>
                </a:extLst>
              </p:cNvPr>
              <p:cNvSpPr txBox="1"/>
              <p:nvPr/>
            </p:nvSpPr>
            <p:spPr>
              <a:xfrm>
                <a:off x="484350" y="1832086"/>
                <a:ext cx="10555706" cy="47563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de-AT" sz="2000" b="1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Äquivalenzumformungen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Man kann sich die Gleichung als Waage vorstellen, die im „Gleichgewicht“ bleiben soll. Auf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beiden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Seiten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Gleichung müssen mit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denselben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Zahlen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dieselben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Rechenoperationen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durchgeführt werden.</a:t>
                </a: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spcBef>
                    <a:spcPts val="300"/>
                  </a:spcBef>
                  <a:buFont typeface="Wingdings" panose="05000000000000000000" pitchFamily="2" charset="2"/>
                  <a:buChar char="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links und rechts des Gleichheitszeichens dieselbe Zahl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addieren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spcBef>
                    <a:spcPts val="300"/>
                  </a:spcBef>
                  <a:buFont typeface="Wingdings" panose="05000000000000000000" pitchFamily="2" charset="2"/>
                  <a:buChar char="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links und rechts des Gleichheitszeichens dieselbe Zahl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subtrahieren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spcBef>
                    <a:spcPts val="300"/>
                  </a:spcBef>
                  <a:buFont typeface="Wingdings" panose="05000000000000000000" pitchFamily="2" charset="2"/>
                  <a:buChar char="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links und rechts des Gleichheitszeichens mit derselben Zahl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multiplizieren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spcBef>
                    <a:spcPts val="300"/>
                  </a:spcBef>
                  <a:buFont typeface="Wingdings" panose="05000000000000000000" pitchFamily="2" charset="2"/>
                  <a:buChar char="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links und rechts des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Gleichheitszeichens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durch dieselbe Zahl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dividieren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spcBef>
                    <a:spcPts val="3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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Terme links und rechts des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Gleichheitszeichens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vertauschen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>
                  <a:lnSpc>
                    <a:spcPct val="120000"/>
                  </a:lnSpc>
                  <a:spcBef>
                    <a:spcPts val="3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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800"/>
                  </a:spcAft>
                </a:pPr>
                <a:r>
                  <a:rPr lang="de-AT" sz="24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Durch Äquivalenzumformungen verändert sich die Lösungsmenge nicht!!!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166CDE96-3C34-4889-9499-499CEDCC2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50" y="1832086"/>
                <a:ext cx="10555706" cy="4756302"/>
              </a:xfrm>
              <a:prstGeom prst="rect">
                <a:avLst/>
              </a:prstGeom>
              <a:blipFill>
                <a:blip r:embed="rId4"/>
                <a:stretch>
                  <a:fillRect l="-577" t="-641" b="-1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70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091168" y="325782"/>
            <a:ext cx="60096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Vorgangsweise: Lösen von Gleichungen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E188262-AF4E-4E91-A327-3A38A4613E1E}"/>
              </a:ext>
            </a:extLst>
          </p:cNvPr>
          <p:cNvSpPr txBox="1"/>
          <p:nvPr/>
        </p:nvSpPr>
        <p:spPr>
          <a:xfrm>
            <a:off x="1659572" y="1141693"/>
            <a:ext cx="8872849" cy="3915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buFont typeface="+mj-lt"/>
              <a:buAutoNum type="arabicPeriod"/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Terme vereinfachen</a:t>
            </a:r>
            <a:endParaRPr lang="de-AT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Brüche auflösen (mit gemeinsamen Nenner multiplizieren!)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Klammern auflösen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Gleiche Variablen bzw. Zahlen zusammenfassen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 auf eine Seite bringen – Zahlenwerte auf die andere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"/>
            </a:pP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Gleichung lösen – Lösungsmenge angeben</a:t>
            </a:r>
          </a:p>
          <a:p>
            <a:pPr marL="342900" lvl="0" indent="-342900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endParaRPr lang="de-AT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Probe machen</a:t>
            </a:r>
            <a:endParaRPr lang="de-AT" sz="2000" b="1" dirty="0"/>
          </a:p>
        </p:txBody>
      </p:sp>
    </p:spTree>
    <p:extLst>
      <p:ext uri="{BB962C8B-B14F-4D97-AF65-F5344CB8AC3E}">
        <p14:creationId xmlns:p14="http://schemas.microsoft.com/office/powerpoint/2010/main" val="272560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0CDE843-9E93-40FE-AFCB-00282E7FCD1F}"/>
                  </a:ext>
                </a:extLst>
              </p:cNvPr>
              <p:cNvSpPr txBox="1"/>
              <p:nvPr/>
            </p:nvSpPr>
            <p:spPr>
              <a:xfrm>
                <a:off x="400050" y="376309"/>
                <a:ext cx="1072515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Löse die Gleichung und gib die Lösungsmenge L an. Mache die Probe. Es ist </a:t>
                </a: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0CDE843-9E93-40FE-AFCB-00282E7FC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376309"/>
                <a:ext cx="10725150" cy="374846"/>
              </a:xfrm>
              <a:prstGeom prst="rect">
                <a:avLst/>
              </a:prstGeom>
              <a:blipFill>
                <a:blip r:embed="rId4"/>
                <a:stretch>
                  <a:fillRect l="-512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2597F58-D86E-4303-AE2E-6D212DB42C81}"/>
                  </a:ext>
                </a:extLst>
              </p:cNvPr>
              <p:cNvSpPr txBox="1"/>
              <p:nvPr/>
            </p:nvSpPr>
            <p:spPr>
              <a:xfrm>
                <a:off x="2714625" y="903895"/>
                <a:ext cx="6096000" cy="6280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5∙</m:t>
                          </m:r>
                          <m:d>
                            <m: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num>
                        <m:den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2597F58-D86E-4303-AE2E-6D212DB42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625" y="903895"/>
                <a:ext cx="6096000" cy="6280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9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851503" y="302475"/>
            <a:ext cx="4488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 bei Gleichungen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714C2AE-4641-4A2E-ADDE-615D5F7081A0}"/>
              </a:ext>
            </a:extLst>
          </p:cNvPr>
          <p:cNvSpPr txBox="1"/>
          <p:nvPr/>
        </p:nvSpPr>
        <p:spPr>
          <a:xfrm>
            <a:off x="546273" y="98962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 1: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Lösung bzw.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mehrere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Lösungen 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4A2E1A4-1AA9-410E-B463-31ACE15592ED}"/>
                  </a:ext>
                </a:extLst>
              </p:cNvPr>
              <p:cNvSpPr txBox="1"/>
              <p:nvPr/>
            </p:nvSpPr>
            <p:spPr>
              <a:xfrm>
                <a:off x="933450" y="1629854"/>
                <a:ext cx="123825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+3=2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4A2E1A4-1AA9-410E-B463-31ACE1559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1629854"/>
                <a:ext cx="123825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ECD163-FE2C-4EF3-A2D0-5B59A54189A9}"/>
                  </a:ext>
                </a:extLst>
              </p:cNvPr>
              <p:cNvSpPr txBox="1"/>
              <p:nvPr/>
            </p:nvSpPr>
            <p:spPr>
              <a:xfrm>
                <a:off x="7102239" y="1629854"/>
                <a:ext cx="123825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ECD163-FE2C-4EF3-A2D0-5B59A5418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239" y="1629854"/>
                <a:ext cx="123825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9A651D8-CCEE-425E-9F03-635B11C4EDCE}"/>
                  </a:ext>
                </a:extLst>
              </p:cNvPr>
              <p:cNvSpPr txBox="1"/>
              <p:nvPr/>
            </p:nvSpPr>
            <p:spPr>
              <a:xfrm>
                <a:off x="546273" y="2991870"/>
                <a:ext cx="733090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Fall 2: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unendlich viele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Lösungen (Wahre Aussage!) -&gt;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9A651D8-CCEE-425E-9F03-635B11C4E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73" y="2991870"/>
                <a:ext cx="7330902" cy="400110"/>
              </a:xfrm>
              <a:prstGeom prst="rect">
                <a:avLst/>
              </a:prstGeom>
              <a:blipFill>
                <a:blip r:embed="rId6"/>
                <a:stretch>
                  <a:fillRect l="-915" t="-9231" b="-2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D3B5EF4-D3AE-4D4D-9C1F-B7AF339EA33B}"/>
                  </a:ext>
                </a:extLst>
              </p:cNvPr>
              <p:cNvSpPr txBox="1"/>
              <p:nvPr/>
            </p:nvSpPr>
            <p:spPr>
              <a:xfrm>
                <a:off x="546273" y="4594010"/>
                <a:ext cx="733090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Fall 3: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keine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Lösung (Falsche Aussage!) -&gt;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={ }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D3B5EF4-D3AE-4D4D-9C1F-B7AF339EA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73" y="4594010"/>
                <a:ext cx="7330902" cy="400110"/>
              </a:xfrm>
              <a:prstGeom prst="rect">
                <a:avLst/>
              </a:prstGeom>
              <a:blipFill>
                <a:blip r:embed="rId7"/>
                <a:stretch>
                  <a:fillRect l="-915" t="-9231" b="-2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410D133-5C98-4413-8633-34C821BA07A5}"/>
                  </a:ext>
                </a:extLst>
              </p:cNvPr>
              <p:cNvSpPr txBox="1"/>
              <p:nvPr/>
            </p:nvSpPr>
            <p:spPr>
              <a:xfrm>
                <a:off x="803503" y="3796029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410D133-5C98-4413-8633-34C821BA0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03" y="3796029"/>
                <a:ext cx="60960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C3BE836B-149E-45DE-A591-3D549BF3509C}"/>
                  </a:ext>
                </a:extLst>
              </p:cNvPr>
              <p:cNvSpPr txBox="1"/>
              <p:nvPr/>
            </p:nvSpPr>
            <p:spPr>
              <a:xfrm>
                <a:off x="-1419225" y="5180174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+5=2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C3BE836B-149E-45DE-A591-3D549BF35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19225" y="5180174"/>
                <a:ext cx="60960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313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505</Words>
  <Application>Microsoft Office PowerPoint</Application>
  <PresentationFormat>Breitbild</PresentationFormat>
  <Paragraphs>67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Lösen von Gleichungen Grundmenge, Definitionsmenge, Lösungsmenge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2022-11-03T21:22:43Z</dcterms:modified>
</cp:coreProperties>
</file>