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80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4T18:08:27.880" v="604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 modAnim">
        <pc:chgData name="Tegischer Lukas" userId="f78daebb-0565-485c-bd0e-1cd035e796ff" providerId="ADAL" clId="{A17488C9-96C6-4378-BA7D-7C040EE2F914}" dt="2021-10-04T18:08:27.880" v="604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E0BCB6BD-37BE-4AB8-93D8-C48B522D4628}"/>
    <pc:docChg chg="custSel delSld modSld">
      <pc:chgData name="Tegischer Lukas" userId="f78daebb-0565-485c-bd0e-1cd035e796ff" providerId="ADAL" clId="{E0BCB6BD-37BE-4AB8-93D8-C48B522D4628}" dt="2022-11-04T15:32:45.031" v="12" actId="47"/>
      <pc:docMkLst>
        <pc:docMk/>
      </pc:docMkLst>
      <pc:sldChg chg="delSp mod delAnim">
        <pc:chgData name="Tegischer Lukas" userId="f78daebb-0565-485c-bd0e-1cd035e796ff" providerId="ADAL" clId="{E0BCB6BD-37BE-4AB8-93D8-C48B522D4628}" dt="2022-11-04T15:32:34.24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E0BCB6BD-37BE-4AB8-93D8-C48B522D4628}" dt="2022-11-04T15:32:34.24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0BCB6BD-37BE-4AB8-93D8-C48B522D4628}" dt="2022-11-04T15:32:33.74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0BCB6BD-37BE-4AB8-93D8-C48B522D4628}" dt="2022-11-04T15:32:45.031" v="12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0BCB6BD-37BE-4AB8-93D8-C48B522D4628}" dt="2022-11-04T15:32:35.437" v="2" actId="478"/>
        <pc:sldMkLst>
          <pc:docMk/>
          <pc:sldMk cId="15827720" sldId="380"/>
        </pc:sldMkLst>
        <pc:picChg chg="del">
          <ac:chgData name="Tegischer Lukas" userId="f78daebb-0565-485c-bd0e-1cd035e796ff" providerId="ADAL" clId="{E0BCB6BD-37BE-4AB8-93D8-C48B522D4628}" dt="2022-11-04T15:32:35.437" v="2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36.427" v="3" actId="478"/>
        <pc:sldMkLst>
          <pc:docMk/>
          <pc:sldMk cId="21575121" sldId="381"/>
        </pc:sldMkLst>
        <pc:picChg chg="del">
          <ac:chgData name="Tegischer Lukas" userId="f78daebb-0565-485c-bd0e-1cd035e796ff" providerId="ADAL" clId="{E0BCB6BD-37BE-4AB8-93D8-C48B522D4628}" dt="2022-11-04T15:32:36.427" v="3" actId="478"/>
          <ac:picMkLst>
            <pc:docMk/>
            <pc:sldMk cId="21575121" sldId="381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37.228" v="4" actId="478"/>
        <pc:sldMkLst>
          <pc:docMk/>
          <pc:sldMk cId="1469872348" sldId="382"/>
        </pc:sldMkLst>
        <pc:picChg chg="del">
          <ac:chgData name="Tegischer Lukas" userId="f78daebb-0565-485c-bd0e-1cd035e796ff" providerId="ADAL" clId="{E0BCB6BD-37BE-4AB8-93D8-C48B522D4628}" dt="2022-11-04T15:32:37.228" v="4" actId="478"/>
          <ac:picMkLst>
            <pc:docMk/>
            <pc:sldMk cId="1469872348" sldId="382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37.998" v="5" actId="478"/>
        <pc:sldMkLst>
          <pc:docMk/>
          <pc:sldMk cId="3071173208" sldId="383"/>
        </pc:sldMkLst>
        <pc:picChg chg="del">
          <ac:chgData name="Tegischer Lukas" userId="f78daebb-0565-485c-bd0e-1cd035e796ff" providerId="ADAL" clId="{E0BCB6BD-37BE-4AB8-93D8-C48B522D4628}" dt="2022-11-04T15:32:37.998" v="5" actId="478"/>
          <ac:picMkLst>
            <pc:docMk/>
            <pc:sldMk cId="3071173208" sldId="383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38.687" v="6" actId="478"/>
        <pc:sldMkLst>
          <pc:docMk/>
          <pc:sldMk cId="1002967539" sldId="384"/>
        </pc:sldMkLst>
        <pc:picChg chg="del">
          <ac:chgData name="Tegischer Lukas" userId="f78daebb-0565-485c-bd0e-1cd035e796ff" providerId="ADAL" clId="{E0BCB6BD-37BE-4AB8-93D8-C48B522D4628}" dt="2022-11-04T15:32:38.687" v="6" actId="478"/>
          <ac:picMkLst>
            <pc:docMk/>
            <pc:sldMk cId="1002967539" sldId="384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39.561" v="7" actId="478"/>
        <pc:sldMkLst>
          <pc:docMk/>
          <pc:sldMk cId="4028607491" sldId="385"/>
        </pc:sldMkLst>
        <pc:picChg chg="del">
          <ac:chgData name="Tegischer Lukas" userId="f78daebb-0565-485c-bd0e-1cd035e796ff" providerId="ADAL" clId="{E0BCB6BD-37BE-4AB8-93D8-C48B522D4628}" dt="2022-11-04T15:32:39.561" v="7" actId="478"/>
          <ac:picMkLst>
            <pc:docMk/>
            <pc:sldMk cId="4028607491" sldId="385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40.410" v="8" actId="478"/>
        <pc:sldMkLst>
          <pc:docMk/>
          <pc:sldMk cId="1702795162" sldId="386"/>
        </pc:sldMkLst>
        <pc:picChg chg="del">
          <ac:chgData name="Tegischer Lukas" userId="f78daebb-0565-485c-bd0e-1cd035e796ff" providerId="ADAL" clId="{E0BCB6BD-37BE-4AB8-93D8-C48B522D4628}" dt="2022-11-04T15:32:40.410" v="8" actId="478"/>
          <ac:picMkLst>
            <pc:docMk/>
            <pc:sldMk cId="1702795162" sldId="386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41.515" v="9" actId="478"/>
        <pc:sldMkLst>
          <pc:docMk/>
          <pc:sldMk cId="1714706316" sldId="387"/>
        </pc:sldMkLst>
        <pc:picChg chg="del">
          <ac:chgData name="Tegischer Lukas" userId="f78daebb-0565-485c-bd0e-1cd035e796ff" providerId="ADAL" clId="{E0BCB6BD-37BE-4AB8-93D8-C48B522D4628}" dt="2022-11-04T15:32:41.515" v="9" actId="478"/>
          <ac:picMkLst>
            <pc:docMk/>
            <pc:sldMk cId="1714706316" sldId="387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42.661" v="10" actId="478"/>
        <pc:sldMkLst>
          <pc:docMk/>
          <pc:sldMk cId="3344888132" sldId="388"/>
        </pc:sldMkLst>
        <pc:picChg chg="del">
          <ac:chgData name="Tegischer Lukas" userId="f78daebb-0565-485c-bd0e-1cd035e796ff" providerId="ADAL" clId="{E0BCB6BD-37BE-4AB8-93D8-C48B522D4628}" dt="2022-11-04T15:32:42.661" v="10" actId="478"/>
          <ac:picMkLst>
            <pc:docMk/>
            <pc:sldMk cId="3344888132" sldId="388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E0BCB6BD-37BE-4AB8-93D8-C48B522D4628}" dt="2022-11-04T15:32:43.566" v="11" actId="478"/>
        <pc:sldMkLst>
          <pc:docMk/>
          <pc:sldMk cId="2889949112" sldId="389"/>
        </pc:sldMkLst>
        <pc:picChg chg="del">
          <ac:chgData name="Tegischer Lukas" userId="f78daebb-0565-485c-bd0e-1cd035e796ff" providerId="ADAL" clId="{E0BCB6BD-37BE-4AB8-93D8-C48B522D4628}" dt="2022-11-04T15:32:43.566" v="11" actId="478"/>
          <ac:picMkLst>
            <pc:docMk/>
            <pc:sldMk cId="2889949112" sldId="389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744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816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0300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0131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3759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3548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680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356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705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Menge der Ganzen Zahlen</a:t>
            </a:r>
            <a:br>
              <a:rPr lang="de-AT" sz="3200" b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89CBA71-1F2E-407A-A7D1-9718BD10DEC0}"/>
              </a:ext>
            </a:extLst>
          </p:cNvPr>
          <p:cNvSpPr txBox="1"/>
          <p:nvPr/>
        </p:nvSpPr>
        <p:spPr>
          <a:xfrm>
            <a:off x="409574" y="323951"/>
            <a:ext cx="8467725" cy="847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Ordne die Zahlen der Größe nach. Beginne mit der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größten Zahl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 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200"/>
              </a:spcAft>
            </a:pP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225, -230, 215, -210, 220, -225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888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0C048BA2-51AB-4D30-9430-81DB144BE3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5838383"/>
                  </p:ext>
                </p:extLst>
              </p:nvPr>
            </p:nvGraphicFramePr>
            <p:xfrm>
              <a:off x="995912" y="1817647"/>
              <a:ext cx="10200176" cy="13504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79172">
                      <a:extLst>
                        <a:ext uri="{9D8B030D-6E8A-4147-A177-3AD203B41FA5}">
                          <a16:colId xmlns:a16="http://schemas.microsoft.com/office/drawing/2014/main" val="353239164"/>
                        </a:ext>
                      </a:extLst>
                    </a:gridCol>
                    <a:gridCol w="2221954">
                      <a:extLst>
                        <a:ext uri="{9D8B030D-6E8A-4147-A177-3AD203B41FA5}">
                          <a16:colId xmlns:a16="http://schemas.microsoft.com/office/drawing/2014/main" val="3348157795"/>
                        </a:ext>
                      </a:extLst>
                    </a:gridCol>
                    <a:gridCol w="1979172">
                      <a:extLst>
                        <a:ext uri="{9D8B030D-6E8A-4147-A177-3AD203B41FA5}">
                          <a16:colId xmlns:a16="http://schemas.microsoft.com/office/drawing/2014/main" val="3507681480"/>
                        </a:ext>
                      </a:extLst>
                    </a:gridCol>
                    <a:gridCol w="2223072">
                      <a:extLst>
                        <a:ext uri="{9D8B030D-6E8A-4147-A177-3AD203B41FA5}">
                          <a16:colId xmlns:a16="http://schemas.microsoft.com/office/drawing/2014/main" val="1800821023"/>
                        </a:ext>
                      </a:extLst>
                    </a:gridCol>
                    <a:gridCol w="1796806">
                      <a:extLst>
                        <a:ext uri="{9D8B030D-6E8A-4147-A177-3AD203B41FA5}">
                          <a16:colId xmlns:a16="http://schemas.microsoft.com/office/drawing/2014/main" val="1020508456"/>
                        </a:ext>
                      </a:extLst>
                    </a:gridCol>
                  </a:tblGrid>
                  <a:tr h="63727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07:00 Uhr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Veränderung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13:00 Uhr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Veränderung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20:00 Uhr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42728539"/>
                      </a:ext>
                    </a:extLst>
                  </a:tr>
                  <a:tr h="71317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6°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°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−12°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818284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0C048BA2-51AB-4D30-9430-81DB144BE3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5838383"/>
                  </p:ext>
                </p:extLst>
              </p:nvPr>
            </p:nvGraphicFramePr>
            <p:xfrm>
              <a:off x="995912" y="1817647"/>
              <a:ext cx="10200176" cy="13504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79172">
                      <a:extLst>
                        <a:ext uri="{9D8B030D-6E8A-4147-A177-3AD203B41FA5}">
                          <a16:colId xmlns:a16="http://schemas.microsoft.com/office/drawing/2014/main" val="353239164"/>
                        </a:ext>
                      </a:extLst>
                    </a:gridCol>
                    <a:gridCol w="2221954">
                      <a:extLst>
                        <a:ext uri="{9D8B030D-6E8A-4147-A177-3AD203B41FA5}">
                          <a16:colId xmlns:a16="http://schemas.microsoft.com/office/drawing/2014/main" val="3348157795"/>
                        </a:ext>
                      </a:extLst>
                    </a:gridCol>
                    <a:gridCol w="1979172">
                      <a:extLst>
                        <a:ext uri="{9D8B030D-6E8A-4147-A177-3AD203B41FA5}">
                          <a16:colId xmlns:a16="http://schemas.microsoft.com/office/drawing/2014/main" val="3507681480"/>
                        </a:ext>
                      </a:extLst>
                    </a:gridCol>
                    <a:gridCol w="2223072">
                      <a:extLst>
                        <a:ext uri="{9D8B030D-6E8A-4147-A177-3AD203B41FA5}">
                          <a16:colId xmlns:a16="http://schemas.microsoft.com/office/drawing/2014/main" val="1800821023"/>
                        </a:ext>
                      </a:extLst>
                    </a:gridCol>
                    <a:gridCol w="1796806">
                      <a:extLst>
                        <a:ext uri="{9D8B030D-6E8A-4147-A177-3AD203B41FA5}">
                          <a16:colId xmlns:a16="http://schemas.microsoft.com/office/drawing/2014/main" val="1020508456"/>
                        </a:ext>
                      </a:extLst>
                    </a:gridCol>
                  </a:tblGrid>
                  <a:tr h="63727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07:00 Uhr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Veränderung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13:00 Uhr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Veränderung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20:00 Uhr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42728539"/>
                      </a:ext>
                    </a:extLst>
                  </a:tr>
                  <a:tr h="71317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08" t="-90598" r="-415692" b="-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89560" t="-90598" r="-271154" b="-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78082" t="-90598" r="-81370" b="-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8182845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1">
            <a:extLst>
              <a:ext uri="{FF2B5EF4-FFF2-40B4-BE49-F238E27FC236}">
                <a16:creationId xmlns:a16="http://schemas.microsoft.com/office/drawing/2014/main" id="{FEDA3015-256C-4AAC-8CD8-353B76C3F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31" y="364030"/>
            <a:ext cx="99275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4)</a:t>
            </a:r>
            <a:r>
              <a:rPr kumimoji="0" lang="de-AT" altLang="de-DE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Vervollständige die Tabelle, die die Temperaturveränderung in °C an einem Tag angibt.</a:t>
            </a:r>
            <a:endParaRPr kumimoji="0" lang="de-AT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4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Menge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  <a:blipFill>
                <a:blip r:embed="rId3"/>
                <a:stretch>
                  <a:fillRect l="-2094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C018407-9EA9-49EF-A0A4-E2A8B576147C}"/>
                  </a:ext>
                </a:extLst>
              </p:cNvPr>
              <p:cNvSpPr txBox="1"/>
              <p:nvPr/>
            </p:nvSpPr>
            <p:spPr>
              <a:xfrm>
                <a:off x="485684" y="1511327"/>
                <a:ext cx="11028556" cy="3835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4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Wiederholung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</a:t>
                </a:r>
                <a:endParaRPr lang="de-AT" sz="2400" u="sng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 Menge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Natürlichen Zahlen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lautet: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ℕ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={0;1;2;3;4;5;…}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 lvl="0">
                  <a:lnSpc>
                    <a:spcPct val="115000"/>
                  </a:lnSpc>
                  <a:spcAft>
                    <a:spcPts val="2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Ganze Zahlen: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Erweiterung der Natürlichen Zahlen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mit den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negativen (ganzen) Zahlen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!</a:t>
                </a:r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4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Wann kommen negative ganze Zahlen im Alltag vor?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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„Minusgrade“ im Winter: -6°C oder -12°C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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Schulden am Bankkonto: -2000€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"/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Vorsprung beim Skifahren: -0,34s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C018407-9EA9-49EF-A0A4-E2A8B5761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1511327"/>
                <a:ext cx="11028556" cy="3835345"/>
              </a:xfrm>
              <a:prstGeom prst="rect">
                <a:avLst/>
              </a:prstGeom>
              <a:blipFill>
                <a:blip r:embed="rId5"/>
                <a:stretch>
                  <a:fillRect l="-884" t="-1113" r="-663" b="-27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Menge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  <a:blipFill>
                <a:blip r:embed="rId3"/>
                <a:stretch>
                  <a:fillRect l="-2094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/>
              <p:nvPr/>
            </p:nvSpPr>
            <p:spPr>
              <a:xfrm>
                <a:off x="77614" y="1326082"/>
                <a:ext cx="1143662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={…;−4;−3;−2;</m:t>
                      </m:r>
                      <m:r>
                        <a:rPr lang="de-AT" sz="3600" b="0" i="1" dirty="0" smtClean="0">
                          <a:latin typeface="Cambria Math" panose="02040503050406030204" pitchFamily="18" charset="0"/>
                        </a:rPr>
                        <m:t>−1;0;+1;+2;+3;+4;…}</m:t>
                      </m:r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" y="1326082"/>
                <a:ext cx="1143662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693C335-8DDD-4437-BE45-699A25A7BA7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6561"/>
          <a:stretch/>
        </p:blipFill>
        <p:spPr bwMode="auto">
          <a:xfrm>
            <a:off x="2148759" y="2208579"/>
            <a:ext cx="7894481" cy="25767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26CD797-9268-4CF1-AC33-1D89AD8AD4D5}"/>
              </a:ext>
            </a:extLst>
          </p:cNvPr>
          <p:cNvSpPr txBox="1"/>
          <p:nvPr/>
        </p:nvSpPr>
        <p:spPr>
          <a:xfrm>
            <a:off x="1033170" y="5269252"/>
            <a:ext cx="10125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Die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Menge der Ganzen Zahlen 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bestehen aus den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atürlichen Zahlen 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 den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negativen ganzen Zahlen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157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Menge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  <a:blipFill>
                <a:blip r:embed="rId3"/>
                <a:stretch>
                  <a:fillRect l="-2094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/>
              <p:nvPr/>
            </p:nvSpPr>
            <p:spPr>
              <a:xfrm>
                <a:off x="77614" y="1326082"/>
                <a:ext cx="1143662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={…;−4;−3;−2;−1;0</m:t>
                      </m:r>
                      <m:r>
                        <a:rPr lang="de-AT" sz="3600" b="0" i="1" dirty="0" smtClean="0">
                          <a:latin typeface="Cambria Math" panose="02040503050406030204" pitchFamily="18" charset="0"/>
                        </a:rPr>
                        <m:t>;+1;+2;+3;+4;…}</m:t>
                      </m:r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" y="1326082"/>
                <a:ext cx="1143662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693C335-8DDD-4437-BE45-699A25A7BA7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6561"/>
          <a:stretch/>
        </p:blipFill>
        <p:spPr bwMode="auto">
          <a:xfrm>
            <a:off x="2148759" y="2208579"/>
            <a:ext cx="7894481" cy="25767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DAB6BB5-555E-4CCD-87B7-2B990974C204}"/>
                  </a:ext>
                </a:extLst>
              </p:cNvPr>
              <p:cNvSpPr txBox="1"/>
              <p:nvPr/>
            </p:nvSpPr>
            <p:spPr>
              <a:xfrm>
                <a:off x="1099431" y="5374450"/>
                <a:ext cx="9993134" cy="9168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5000"/>
                  </a:lnSpc>
                  <a:spcAft>
                    <a:spcPts val="2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natürlichen Zahlen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bestehen aus den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positiven ganzen Zahlen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ℤ</m:t>
                        </m:r>
                      </m:e>
                      <m:sup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und der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Zahl 0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 Die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Zahl 0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ist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weder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positiv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noch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negativ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DAB6BB5-555E-4CCD-87B7-2B990974C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431" y="5374450"/>
                <a:ext cx="9993134" cy="916854"/>
              </a:xfrm>
              <a:prstGeom prst="rect">
                <a:avLst/>
              </a:prstGeom>
              <a:blipFill>
                <a:blip r:embed="rId7"/>
                <a:stretch>
                  <a:fillRect l="-183" t="-2000" r="-915" b="-14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87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Menge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  <a:blipFill>
                <a:blip r:embed="rId3"/>
                <a:stretch>
                  <a:fillRect l="-2094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/>
              <p:nvPr/>
            </p:nvSpPr>
            <p:spPr>
              <a:xfrm>
                <a:off x="77614" y="1326082"/>
                <a:ext cx="1143662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={…;−4;−3;−2;−1;0;+1;</m:t>
                      </m:r>
                      <m:r>
                        <a:rPr lang="de-AT" sz="3600" b="0" i="1" dirty="0" smtClean="0">
                          <a:latin typeface="Cambria Math" panose="02040503050406030204" pitchFamily="18" charset="0"/>
                        </a:rPr>
                        <m:t>+2;+3;+4;…}</m:t>
                      </m:r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" y="1326082"/>
                <a:ext cx="1143662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693C335-8DDD-4437-BE45-699A25A7BA7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6561"/>
          <a:stretch/>
        </p:blipFill>
        <p:spPr bwMode="auto">
          <a:xfrm>
            <a:off x="2148759" y="2208579"/>
            <a:ext cx="7894481" cy="25767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2BB716D-4D86-4B0E-8DD4-1E7AEA16C359}"/>
              </a:ext>
            </a:extLst>
          </p:cNvPr>
          <p:cNvSpPr txBox="1"/>
          <p:nvPr/>
        </p:nvSpPr>
        <p:spPr>
          <a:xfrm>
            <a:off x="2483846" y="5531918"/>
            <a:ext cx="7224303" cy="55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200"/>
              </a:spcAft>
            </a:pP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 spielt </a:t>
            </a:r>
            <a:r>
              <a:rPr lang="de-AT" sz="2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keine Rolle</a:t>
            </a:r>
            <a:r>
              <a:rPr lang="de-A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ob du +3 oder 3 schreibst!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7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F693C335-8DDD-4437-BE45-699A25A7BA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561"/>
          <a:stretch/>
        </p:blipFill>
        <p:spPr bwMode="auto">
          <a:xfrm>
            <a:off x="2148756" y="366526"/>
            <a:ext cx="7894481" cy="25767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7575E06-3D7B-4817-BE14-874C37309144}"/>
                  </a:ext>
                </a:extLst>
              </p:cNvPr>
              <p:cNvSpPr txBox="1"/>
              <p:nvPr/>
            </p:nvSpPr>
            <p:spPr>
              <a:xfrm>
                <a:off x="662604" y="3244047"/>
                <a:ext cx="10866783" cy="3247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Erinnerung: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Eine Zahl, die auf dem Zahlenstrahl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weiter links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liegt (z.B.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−5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), ist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kleiner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als eine Zahl, die auf dem Zahlenstrahl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weiter rechts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liegt (z.B.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−2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). Es gilt: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−100</m:t>
                      </m:r>
                      <m:r>
                        <a:rPr lang="de-AT" sz="2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    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−10  </m:t>
                      </m:r>
                    </m:oMath>
                  </m:oMathPara>
                </a14:m>
                <a:endParaRPr lang="de-AT" sz="2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  </m:t>
                      </m:r>
                    </m:oMath>
                  </m:oMathPara>
                </a14:m>
                <a:endParaRPr lang="de-AT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𝑜𝑑𝑒𝑟</m:t>
                      </m:r>
                    </m:oMath>
                  </m:oMathPara>
                </a14:m>
                <a:endParaRPr lang="de-AT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/>
                <a:endParaRPr lang="de-AT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−8</m:t>
                      </m:r>
                      <m:r>
                        <a:rPr lang="de-AT" sz="2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          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−7</m:t>
                      </m:r>
                    </m:oMath>
                  </m:oMathPara>
                </a14:m>
                <a:endParaRPr lang="de-AT" sz="2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7575E06-3D7B-4817-BE14-874C37309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04" y="3244047"/>
                <a:ext cx="10866783" cy="3247427"/>
              </a:xfrm>
              <a:prstGeom prst="rect">
                <a:avLst/>
              </a:prstGeom>
              <a:blipFill>
                <a:blip r:embed="rId5"/>
                <a:stretch>
                  <a:fillRect l="-224" t="-1313" r="-1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96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823D3C3-16E9-49E5-BB25-799091ECAF57}"/>
              </a:ext>
            </a:extLst>
          </p:cNvPr>
          <p:cNvSpPr txBox="1"/>
          <p:nvPr/>
        </p:nvSpPr>
        <p:spPr>
          <a:xfrm>
            <a:off x="384313" y="564085"/>
            <a:ext cx="6917634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Beschrifte die </a:t>
            </a:r>
            <a:r>
              <a:rPr lang="de-AT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fehlenden Zahlen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auf dem Zahlenstrahl. 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 descr="Ein Bild, das Tisch enthält.&#10;&#10;Automatisch generierte Beschreibung">
            <a:extLst>
              <a:ext uri="{FF2B5EF4-FFF2-40B4-BE49-F238E27FC236}">
                <a16:creationId xmlns:a16="http://schemas.microsoft.com/office/drawing/2014/main" id="{B412D23C-D84F-4F61-8474-97E604E742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00" b="86647"/>
          <a:stretch/>
        </p:blipFill>
        <p:spPr bwMode="auto">
          <a:xfrm>
            <a:off x="384313" y="1227188"/>
            <a:ext cx="10991568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860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51B430B-692C-430B-B1D3-12EB1FC618EC}"/>
                  </a:ext>
                </a:extLst>
              </p:cNvPr>
              <p:cNvSpPr txBox="1"/>
              <p:nvPr/>
            </p:nvSpPr>
            <p:spPr>
              <a:xfrm>
                <a:off x="345558" y="1461345"/>
                <a:ext cx="10694498" cy="26599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Jede ganze Zahl außer 0 hat eine </a:t>
                </a:r>
                <a:r>
                  <a:rPr lang="de-AT" sz="2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Gegenzahl</a:t>
                </a:r>
                <a: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Zahl und </a:t>
                </a: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Gegenzahl unterscheiden sich durch das Vorzeichen. </a:t>
                </a:r>
                <a:b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sz="2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Beispiele</a:t>
                </a: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Die Gegenzahl zu </a:t>
                </a:r>
                <a14:m>
                  <m:oMath xmlns:m="http://schemas.openxmlformats.org/officeDocument/2006/math">
                    <m:r>
                      <a:rPr lang="de-AT" sz="2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+5 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−5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Die Gegenzahl zu </a:t>
                </a:r>
                <a14:m>
                  <m:oMath xmlns:m="http://schemas.openxmlformats.org/officeDocument/2006/math">
                    <m:r>
                      <a:rPr lang="de-AT" sz="2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−10 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Jede ganze Zahl hat einen </a:t>
                </a:r>
                <a:r>
                  <a:rPr lang="de-AT" sz="2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Vorgänger</a:t>
                </a: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einen </a:t>
                </a:r>
                <a:r>
                  <a:rPr lang="de-AT" sz="2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Nachfolger</a:t>
                </a: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Der Vorgänger liegt auf der Zahlengeraden links von der Zahl, der Nachfolger rechts davon. </a:t>
                </a:r>
                <a:endParaRPr lang="de-AT" sz="22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51B430B-692C-430B-B1D3-12EB1FC61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58" y="1461345"/>
                <a:ext cx="10694498" cy="2659959"/>
              </a:xfrm>
              <a:prstGeom prst="rect">
                <a:avLst/>
              </a:prstGeom>
              <a:blipFill>
                <a:blip r:embed="rId4"/>
                <a:stretch>
                  <a:fillRect l="-627" t="-688" b="-36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D6EC625-C078-46CB-877F-18CC86162780}"/>
                  </a:ext>
                </a:extLst>
              </p:cNvPr>
              <p:cNvSpPr/>
              <p:nvPr/>
            </p:nvSpPr>
            <p:spPr>
              <a:xfrm>
                <a:off x="3389617" y="466400"/>
                <a:ext cx="54127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Eigenschaften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D6EC625-C078-46CB-877F-18CC861627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617" y="466400"/>
                <a:ext cx="5412765" cy="523220"/>
              </a:xfrm>
              <a:prstGeom prst="rect">
                <a:avLst/>
              </a:prstGeom>
              <a:blipFill>
                <a:blip r:embed="rId5"/>
                <a:stretch>
                  <a:fillRect l="-1802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79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79C1989-F78A-44DC-A2E7-984B5F78B2B2}"/>
              </a:ext>
            </a:extLst>
          </p:cNvPr>
          <p:cNvSpPr txBox="1"/>
          <p:nvPr/>
        </p:nvSpPr>
        <p:spPr>
          <a:xfrm>
            <a:off x="450574" y="376309"/>
            <a:ext cx="620201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Vervollständige die Tabelle. 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0C78F03-62A9-4AD5-ABBE-552E0B82C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70030"/>
              </p:ext>
            </p:extLst>
          </p:nvPr>
        </p:nvGraphicFramePr>
        <p:xfrm>
          <a:off x="2343557" y="2180120"/>
          <a:ext cx="7504886" cy="2497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69578">
                  <a:extLst>
                    <a:ext uri="{9D8B030D-6E8A-4147-A177-3AD203B41FA5}">
                      <a16:colId xmlns:a16="http://schemas.microsoft.com/office/drawing/2014/main" val="2562717149"/>
                    </a:ext>
                  </a:extLst>
                </a:gridCol>
                <a:gridCol w="2347848">
                  <a:extLst>
                    <a:ext uri="{9D8B030D-6E8A-4147-A177-3AD203B41FA5}">
                      <a16:colId xmlns:a16="http://schemas.microsoft.com/office/drawing/2014/main" val="2062094632"/>
                    </a:ext>
                  </a:extLst>
                </a:gridCol>
                <a:gridCol w="2587460">
                  <a:extLst>
                    <a:ext uri="{9D8B030D-6E8A-4147-A177-3AD203B41FA5}">
                      <a16:colId xmlns:a16="http://schemas.microsoft.com/office/drawing/2014/main" val="574836799"/>
                    </a:ext>
                  </a:extLst>
                </a:gridCol>
              </a:tblGrid>
              <a:tr h="624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Vorgänger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Zahl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Nachfolger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6618283"/>
                  </a:ext>
                </a:extLst>
              </a:tr>
              <a:tr h="624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 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effectLst/>
                        </a:rPr>
                        <a:t>69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 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1892662"/>
                  </a:ext>
                </a:extLst>
              </a:tr>
              <a:tr h="624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 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effectLst/>
                        </a:rPr>
                        <a:t> 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effectLst/>
                        </a:rPr>
                        <a:t>-25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4204447"/>
                  </a:ext>
                </a:extLst>
              </a:tr>
              <a:tr h="624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effectLst/>
                        </a:rPr>
                        <a:t>-18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effectLst/>
                        </a:rPr>
                        <a:t> 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effectLst/>
                        </a:rPr>
                        <a:t> 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4913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706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456</Words>
  <Application>Microsoft Office PowerPoint</Application>
  <PresentationFormat>Breitbild</PresentationFormat>
  <Paragraphs>69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Die Menge der Ganzen Zahlen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2022-11-04T15:32:46Z</dcterms:modified>
</cp:coreProperties>
</file>