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324" r:id="rId3"/>
    <p:sldId id="348" r:id="rId4"/>
    <p:sldId id="366" r:id="rId5"/>
    <p:sldId id="367" r:id="rId6"/>
    <p:sldId id="353" r:id="rId7"/>
    <p:sldId id="354" r:id="rId8"/>
    <p:sldId id="368" r:id="rId9"/>
    <p:sldId id="355" r:id="rId10"/>
    <p:sldId id="371" r:id="rId11"/>
    <p:sldId id="373" r:id="rId12"/>
    <p:sldId id="372" r:id="rId13"/>
    <p:sldId id="36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70527DDC-D86E-4DF9-9ABD-514DCC181ECC}"/>
    <pc:docChg chg="custSel delSld modSld">
      <pc:chgData name="Tegischer Lukas" userId="f78daebb-0565-485c-bd0e-1cd035e796ff" providerId="ADAL" clId="{70527DDC-D86E-4DF9-9ABD-514DCC181ECC}" dt="2022-11-04T11:29:55.299" v="4" actId="47"/>
      <pc:docMkLst>
        <pc:docMk/>
      </pc:docMkLst>
      <pc:sldChg chg="delSp mod delAnim">
        <pc:chgData name="Tegischer Lukas" userId="f78daebb-0565-485c-bd0e-1cd035e796ff" providerId="ADAL" clId="{70527DDC-D86E-4DF9-9ABD-514DCC181ECC}" dt="2022-11-04T11:29:44.11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0527DDC-D86E-4DF9-9ABD-514DCC181ECC}" dt="2022-11-04T11:29:44.117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0527DDC-D86E-4DF9-9ABD-514DCC181ECC}" dt="2022-11-04T11:29:43.04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0527DDC-D86E-4DF9-9ABD-514DCC181ECC}" dt="2022-11-04T11:29:55.299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0527DDC-D86E-4DF9-9ABD-514DCC181ECC}" dt="2022-11-04T11:29:46.091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70527DDC-D86E-4DF9-9ABD-514DCC181ECC}" dt="2022-11-04T11:29:46.091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0527DDC-D86E-4DF9-9ABD-514DCC181ECC}" dt="2022-11-04T11:29:51.265" v="3" actId="478"/>
        <pc:sldMkLst>
          <pc:docMk/>
          <pc:sldMk cId="2566979629" sldId="371"/>
        </pc:sldMkLst>
        <pc:picChg chg="del">
          <ac:chgData name="Tegischer Lukas" userId="f78daebb-0565-485c-bd0e-1cd035e796ff" providerId="ADAL" clId="{70527DDC-D86E-4DF9-9ABD-514DCC181ECC}" dt="2022-11-04T11:29:51.265" v="3" actId="478"/>
          <ac:picMkLst>
            <pc:docMk/>
            <pc:sldMk cId="2566979629" sldId="37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24T20:11:42.559" v="589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 del">
        <pc:chgData name="Tegischer Lukas" userId="f78daebb-0565-485c-bd0e-1cd035e796ff" providerId="ADAL" clId="{A5A260EA-E85C-47D3-BAF8-C95BC37E6468}" dt="2022-04-24T20:11:42.559" v="589" actId="47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 ord">
        <pc:chgData name="Tegischer Lukas" userId="f78daebb-0565-485c-bd0e-1cd035e796ff" providerId="ADAL" clId="{A5A260EA-E85C-47D3-BAF8-C95BC37E6468}" dt="2022-04-24T20:10:53.583" v="588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514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440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404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59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211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2983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383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9640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777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3966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482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Diskrete Zufallsvariable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Wahrscheinlichkeitsverteilung, Verteilungsfunktion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532208" y="639305"/>
            <a:ext cx="3127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Verteilungsfunktion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A8506A6-EE96-45CA-AFE7-6189A6025038}"/>
                  </a:ext>
                </a:extLst>
              </p:cNvPr>
              <p:cNvSpPr txBox="1"/>
              <p:nvPr/>
            </p:nvSpPr>
            <p:spPr>
              <a:xfrm>
                <a:off x="1442747" y="1459715"/>
                <a:ext cx="9306506" cy="128445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Verteilungsfunktion F einer diskreten Zufallsvariable ordnet jedem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Wahrscheinlichkeit zu, mit der die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Zufallsvariable X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höchstens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den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Wert k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annimmt.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ℤ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0;1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𝑋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A8506A6-EE96-45CA-AFE7-6189A6025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747" y="1459715"/>
                <a:ext cx="9306506" cy="1284454"/>
              </a:xfrm>
              <a:prstGeom prst="rect">
                <a:avLst/>
              </a:prstGeom>
              <a:blipFill>
                <a:blip r:embed="rId4"/>
                <a:stretch>
                  <a:fillRect t="-926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85E9EAE-6936-4688-A13B-06CD0AF5141A}"/>
                  </a:ext>
                </a:extLst>
              </p:cNvPr>
              <p:cNvSpPr txBox="1"/>
              <p:nvPr/>
            </p:nvSpPr>
            <p:spPr>
              <a:xfrm>
                <a:off x="1108723" y="3574573"/>
                <a:ext cx="9974554" cy="2382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Unterschied Wahrscheinlichkeitsverteilung f – Verteilungsfunktion F</a:t>
                </a: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=3</m:t>
                        </m:r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gibt die Wahrscheinlichkeit an, mit der die Zufallsvariable den Wert 3 einnimmt.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≤3)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gibt die Wahrscheinlichkeit an, mit der die Zufallsvariable höchstens den Wert 3 einnimmt.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85E9EAE-6936-4688-A13B-06CD0AF51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723" y="3574573"/>
                <a:ext cx="9974554" cy="2382191"/>
              </a:xfrm>
              <a:prstGeom prst="rect">
                <a:avLst/>
              </a:prstGeom>
              <a:blipFill>
                <a:blip r:embed="rId5"/>
                <a:stretch>
                  <a:fillRect l="-428" t="-1023" b="-306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97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D2D82656-93A9-4F9E-8BB6-81BEC11FB6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7447640"/>
                  </p:ext>
                </p:extLst>
              </p:nvPr>
            </p:nvGraphicFramePr>
            <p:xfrm>
              <a:off x="1787954" y="349186"/>
              <a:ext cx="8616091" cy="615962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645675">
                      <a:extLst>
                        <a:ext uri="{9D8B030D-6E8A-4147-A177-3AD203B41FA5}">
                          <a16:colId xmlns:a16="http://schemas.microsoft.com/office/drawing/2014/main" val="3625072460"/>
                        </a:ext>
                      </a:extLst>
                    </a:gridCol>
                    <a:gridCol w="3321361">
                      <a:extLst>
                        <a:ext uri="{9D8B030D-6E8A-4147-A177-3AD203B41FA5}">
                          <a16:colId xmlns:a16="http://schemas.microsoft.com/office/drawing/2014/main" val="3699883715"/>
                        </a:ext>
                      </a:extLst>
                    </a:gridCol>
                    <a:gridCol w="3649055">
                      <a:extLst>
                        <a:ext uri="{9D8B030D-6E8A-4147-A177-3AD203B41FA5}">
                          <a16:colId xmlns:a16="http://schemas.microsoft.com/office/drawing/2014/main" val="1362444642"/>
                        </a:ext>
                      </a:extLst>
                    </a:gridCol>
                  </a:tblGrid>
                  <a:tr h="1461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k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Wahrscheinlichkeitsverteilung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Verteilungsfunktion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1323672401"/>
                      </a:ext>
                    </a:extLst>
                  </a:tr>
                  <a:tr h="117501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2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=0,02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=2,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1811285912"/>
                      </a:ext>
                    </a:extLst>
                  </a:tr>
                  <a:tr h="117501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=0,0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=5,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600923272"/>
                      </a:ext>
                    </a:extLst>
                  </a:tr>
                  <a:tr h="117501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=0,08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=8,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3801062529"/>
                      </a:ext>
                    </a:extLst>
                  </a:tr>
                  <a:tr h="11731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=0,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=11,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31227564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D2D82656-93A9-4F9E-8BB6-81BEC11FB6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7447640"/>
                  </p:ext>
                </p:extLst>
              </p:nvPr>
            </p:nvGraphicFramePr>
            <p:xfrm>
              <a:off x="1787954" y="349186"/>
              <a:ext cx="8616091" cy="615962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645675">
                      <a:extLst>
                        <a:ext uri="{9D8B030D-6E8A-4147-A177-3AD203B41FA5}">
                          <a16:colId xmlns:a16="http://schemas.microsoft.com/office/drawing/2014/main" val="3625072460"/>
                        </a:ext>
                      </a:extLst>
                    </a:gridCol>
                    <a:gridCol w="3321361">
                      <a:extLst>
                        <a:ext uri="{9D8B030D-6E8A-4147-A177-3AD203B41FA5}">
                          <a16:colId xmlns:a16="http://schemas.microsoft.com/office/drawing/2014/main" val="3699883715"/>
                        </a:ext>
                      </a:extLst>
                    </a:gridCol>
                    <a:gridCol w="3649055">
                      <a:extLst>
                        <a:ext uri="{9D8B030D-6E8A-4147-A177-3AD203B41FA5}">
                          <a16:colId xmlns:a16="http://schemas.microsoft.com/office/drawing/2014/main" val="1362444642"/>
                        </a:ext>
                      </a:extLst>
                    </a:gridCol>
                  </a:tblGrid>
                  <a:tr h="1461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k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725" t="-417" r="-110275" b="-3220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227" t="-417" r="-334" b="-3220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3672401"/>
                      </a:ext>
                    </a:extLst>
                  </a:tr>
                  <a:tr h="117501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2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725" t="-124870" r="-110275" b="-3005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1811285912"/>
                      </a:ext>
                    </a:extLst>
                  </a:tr>
                  <a:tr h="117501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3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725" t="-224870" r="-110275" b="-2005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600923272"/>
                      </a:ext>
                    </a:extLst>
                  </a:tr>
                  <a:tr h="117501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4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725" t="-326563" r="-110275" b="-101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3801062529"/>
                      </a:ext>
                    </a:extLst>
                  </a:tr>
                  <a:tr h="11731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5</a:t>
                          </a: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725" t="-424352" r="-110275" b="-10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312275643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1261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D2D82656-93A9-4F9E-8BB6-81BEC11FB6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2299307"/>
                  </p:ext>
                </p:extLst>
              </p:nvPr>
            </p:nvGraphicFramePr>
            <p:xfrm>
              <a:off x="1607408" y="177672"/>
              <a:ext cx="8616091" cy="650265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645675">
                      <a:extLst>
                        <a:ext uri="{9D8B030D-6E8A-4147-A177-3AD203B41FA5}">
                          <a16:colId xmlns:a16="http://schemas.microsoft.com/office/drawing/2014/main" val="3625072460"/>
                        </a:ext>
                      </a:extLst>
                    </a:gridCol>
                    <a:gridCol w="3321361">
                      <a:extLst>
                        <a:ext uri="{9D8B030D-6E8A-4147-A177-3AD203B41FA5}">
                          <a16:colId xmlns:a16="http://schemas.microsoft.com/office/drawing/2014/main" val="3699883715"/>
                        </a:ext>
                      </a:extLst>
                    </a:gridCol>
                    <a:gridCol w="3649055">
                      <a:extLst>
                        <a:ext uri="{9D8B030D-6E8A-4147-A177-3AD203B41FA5}">
                          <a16:colId xmlns:a16="http://schemas.microsoft.com/office/drawing/2014/main" val="1362444642"/>
                        </a:ext>
                      </a:extLst>
                    </a:gridCol>
                  </a:tblGrid>
                  <a:tr h="6113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k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Wahrscheinlichkeitsverteilung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Verteilungsfunktion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1323672401"/>
                      </a:ext>
                    </a:extLst>
                  </a:tr>
                  <a:tr h="456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=0,02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=2,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≤2</m:t>
                                    </m:r>
                                  </m:e>
                                </m:d>
                                <m:r>
                                  <a:rPr lang="de-AT" sz="14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=0,02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=2,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1811285912"/>
                      </a:ext>
                    </a:extLst>
                  </a:tr>
                  <a:tr h="456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3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=5,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≤3</m:t>
                                    </m:r>
                                  </m:e>
                                </m:d>
                                <m:r>
                                  <a:rPr lang="de-AT" sz="14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=0,08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=8,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600923272"/>
                      </a:ext>
                    </a:extLst>
                  </a:tr>
                  <a:tr h="456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4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=8,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≤4</m:t>
                                    </m:r>
                                  </m:e>
                                </m:d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=16,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3801062529"/>
                      </a:ext>
                    </a:extLst>
                  </a:tr>
                  <a:tr h="4559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=11,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≤5</m:t>
                                    </m:r>
                                  </m:e>
                                </m:d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=0,2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=27,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3122756430"/>
                      </a:ext>
                    </a:extLst>
                  </a:tr>
                  <a:tr h="4600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6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=0,13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=13,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≤6</m:t>
                                    </m:r>
                                  </m:e>
                                </m:d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=041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=41,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1933762270"/>
                      </a:ext>
                    </a:extLst>
                  </a:tr>
                  <a:tr h="456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7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=16,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≤7</m:t>
                                    </m:r>
                                  </m:e>
                                </m:d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=0,58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=58,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3794503735"/>
                      </a:ext>
                    </a:extLst>
                  </a:tr>
                  <a:tr h="4600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8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=0,13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=13,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≤8</m:t>
                                    </m:r>
                                  </m:e>
                                </m:d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=0,7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=72,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1273317876"/>
                      </a:ext>
                    </a:extLst>
                  </a:tr>
                  <a:tr h="4559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9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=11,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≤9</m:t>
                                    </m:r>
                                  </m:e>
                                </m:d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=83,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55477927"/>
                      </a:ext>
                    </a:extLst>
                  </a:tr>
                  <a:tr h="456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10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=8,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≤10</m:t>
                                    </m:r>
                                  </m:e>
                                </m:d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=0,91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=91,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1889834757"/>
                      </a:ext>
                    </a:extLst>
                  </a:tr>
                  <a:tr h="456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11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=5,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≤11</m:t>
                                    </m:r>
                                  </m:e>
                                </m:d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=0,97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=97,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1395717897"/>
                      </a:ext>
                    </a:extLst>
                  </a:tr>
                  <a:tr h="45655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=0,02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=2,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≤12</m:t>
                                    </m:r>
                                  </m:e>
                                </m:d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=1=100 %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extLst>
                      <a:ext uri="{0D108BD9-81ED-4DB2-BD59-A6C34878D82A}">
                        <a16:rowId xmlns:a16="http://schemas.microsoft.com/office/drawing/2014/main" val="41355460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D2D82656-93A9-4F9E-8BB6-81BEC11FB60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2299307"/>
                  </p:ext>
                </p:extLst>
              </p:nvPr>
            </p:nvGraphicFramePr>
            <p:xfrm>
              <a:off x="1607408" y="177672"/>
              <a:ext cx="8616091" cy="650265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645675">
                      <a:extLst>
                        <a:ext uri="{9D8B030D-6E8A-4147-A177-3AD203B41FA5}">
                          <a16:colId xmlns:a16="http://schemas.microsoft.com/office/drawing/2014/main" val="3625072460"/>
                        </a:ext>
                      </a:extLst>
                    </a:gridCol>
                    <a:gridCol w="3321361">
                      <a:extLst>
                        <a:ext uri="{9D8B030D-6E8A-4147-A177-3AD203B41FA5}">
                          <a16:colId xmlns:a16="http://schemas.microsoft.com/office/drawing/2014/main" val="3699883715"/>
                        </a:ext>
                      </a:extLst>
                    </a:gridCol>
                    <a:gridCol w="3649055">
                      <a:extLst>
                        <a:ext uri="{9D8B030D-6E8A-4147-A177-3AD203B41FA5}">
                          <a16:colId xmlns:a16="http://schemas.microsoft.com/office/drawing/2014/main" val="1362444642"/>
                        </a:ext>
                      </a:extLst>
                    </a:gridCol>
                  </a:tblGrid>
                  <a:tr h="6597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k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9259" r="-110073" b="-889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9259" r="-334" b="-889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3672401"/>
                      </a:ext>
                    </a:extLst>
                  </a:tr>
                  <a:tr h="5304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135632" r="-110073" b="-10045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135632" r="-334" b="-10045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1285912"/>
                      </a:ext>
                    </a:extLst>
                  </a:tr>
                  <a:tr h="5304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3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235632" r="-110073" b="-9045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235632" r="-334" b="-9045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00923272"/>
                      </a:ext>
                    </a:extLst>
                  </a:tr>
                  <a:tr h="5304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4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335632" r="-110073" b="-8045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335632" r="-334" b="-8045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1062529"/>
                      </a:ext>
                    </a:extLst>
                  </a:tr>
                  <a:tr h="52965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435632" r="-110073" b="-7045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435632" r="-334" b="-7045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22756430"/>
                      </a:ext>
                    </a:extLst>
                  </a:tr>
                  <a:tr h="53511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6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529545" r="-110073" b="-5965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529545" r="-334" b="-5965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33762270"/>
                      </a:ext>
                    </a:extLst>
                  </a:tr>
                  <a:tr h="5304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7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636782" r="-110073" b="-50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636782" r="-334" b="-5034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4503735"/>
                      </a:ext>
                    </a:extLst>
                  </a:tr>
                  <a:tr h="53511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8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728409" r="-110073" b="-397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728409" r="-334" b="-397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3317876"/>
                      </a:ext>
                    </a:extLst>
                  </a:tr>
                  <a:tr h="52965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9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837931" r="-110073" b="-302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837931" r="-334" b="-302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477927"/>
                      </a:ext>
                    </a:extLst>
                  </a:tr>
                  <a:tr h="5304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10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937931" r="-110073" b="-202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937931" r="-334" b="-202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9834757"/>
                      </a:ext>
                    </a:extLst>
                  </a:tr>
                  <a:tr h="5304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11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1037931" r="-110073" b="-102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1037931" r="-334" b="-102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5717897"/>
                      </a:ext>
                    </a:extLst>
                  </a:tr>
                  <a:tr h="5304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1521" marR="51521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49634" t="-1137931" r="-110073" b="-2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1521" marR="51521" marT="0" marB="0" anchor="ctr">
                        <a:blipFill>
                          <a:blip r:embed="rId3"/>
                          <a:stretch>
                            <a:fillRect l="-136394" t="-1137931" r="-334" b="-22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554608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2345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1E6E8B5-CDCB-41BC-AFAE-BF4397881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3228"/>
            <a:ext cx="12192000" cy="4944743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C9A0E6CF-675A-4E57-A8A9-4F0EFC3BB0FC}"/>
              </a:ext>
            </a:extLst>
          </p:cNvPr>
          <p:cNvSpPr txBox="1"/>
          <p:nvPr/>
        </p:nvSpPr>
        <p:spPr>
          <a:xfrm>
            <a:off x="1193800" y="5734643"/>
            <a:ext cx="980440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der Verteilungsfunktion werden die Wahrscheinlichkeiten auf-addiert.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9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1655142" y="639305"/>
            <a:ext cx="88817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Diskrete Zufallsvariable und Wahrscheinlichkeitsverteilung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C20B794-593D-4202-92F3-D4407A1EC044}"/>
                  </a:ext>
                </a:extLst>
              </p:cNvPr>
              <p:cNvSpPr txBox="1"/>
              <p:nvPr/>
            </p:nvSpPr>
            <p:spPr>
              <a:xfrm>
                <a:off x="1812468" y="1765956"/>
                <a:ext cx="8567057" cy="122289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diskrete Zufallsvariable X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eine Funktion, die jedem Elementarereignis aus dem Grundraum eine ganze Zahl zuordnet.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𝑋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</m:t>
                      </m:r>
                      <m:r>
                        <m:rPr>
                          <m:sty m:val="p"/>
                        </m:rPr>
                        <a:rPr lang="de-AT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Ω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ℤ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C20B794-593D-4202-92F3-D4407A1EC0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468" y="1765956"/>
                <a:ext cx="8567057" cy="1222899"/>
              </a:xfrm>
              <a:prstGeom prst="rect">
                <a:avLst/>
              </a:prstGeom>
              <a:blipFill>
                <a:blip r:embed="rId4"/>
                <a:stretch>
                  <a:fillRect t="-146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CA4CCE7-8A84-426E-989E-BD9259220CC1}"/>
                  </a:ext>
                </a:extLst>
              </p:cNvPr>
              <p:cNvSpPr txBox="1"/>
              <p:nvPr/>
            </p:nvSpPr>
            <p:spPr>
              <a:xfrm>
                <a:off x="1514326" y="3592286"/>
                <a:ext cx="9163344" cy="219579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Wahrscheinlichkeitsverteilung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die Wahrscheinlichkeit P an, mit der die Zufallsvariable X den Wert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annimmt.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ℤ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0;1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Sprechweise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f gibt die Wahrscheinlichkeitsverteilung für die Zufallsvariable X an</a:t>
                </a:r>
                <a:endParaRPr lang="de-AT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CA4CCE7-8A84-426E-989E-BD9259220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326" y="3592286"/>
                <a:ext cx="9163344" cy="2195794"/>
              </a:xfrm>
              <a:prstGeom prst="rect">
                <a:avLst/>
              </a:prstGeom>
              <a:blipFill>
                <a:blip r:embed="rId5"/>
                <a:stretch>
                  <a:fillRect t="-548" b="-274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E2974EE-F161-42DA-99F5-5AAD76EB719C}"/>
                  </a:ext>
                </a:extLst>
              </p:cNvPr>
              <p:cNvSpPr txBox="1"/>
              <p:nvPr/>
            </p:nvSpPr>
            <p:spPr>
              <a:xfrm>
                <a:off x="742950" y="481310"/>
                <a:ext cx="8724900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 Würfel wird zwei Mal geworfen. Der Grundraum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Ω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besteht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 allen Elementarereignissen (gesamt 36).</a:t>
                </a:r>
              </a:p>
              <a:p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E2974EE-F161-42DA-99F5-5AAD76EB7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50" y="481310"/>
                <a:ext cx="8724900" cy="923330"/>
              </a:xfrm>
              <a:prstGeom prst="rect">
                <a:avLst/>
              </a:prstGeom>
              <a:blipFill>
                <a:blip r:embed="rId3"/>
                <a:stretch>
                  <a:fillRect l="-629" t="-397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43ABEB7-2972-4019-AE5B-55EE3050597C}"/>
                  </a:ext>
                </a:extLst>
              </p:cNvPr>
              <p:cNvSpPr txBox="1"/>
              <p:nvPr/>
            </p:nvSpPr>
            <p:spPr>
              <a:xfrm>
                <a:off x="2533650" y="120458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e>
                          </m:d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e>
                          </m:d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e>
                          </m:d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3,1</m:t>
                              </m:r>
                            </m:e>
                          </m:d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</m:t>
                          </m:r>
                          <m:d>
                            <m:d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6,6</m:t>
                              </m:r>
                            </m:e>
                          </m:d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43ABEB7-2972-4019-AE5B-55EE30505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650" y="1204585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FE6AAB6-2249-4A4D-A733-14D6EB234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085631"/>
              </p:ext>
            </p:extLst>
          </p:nvPr>
        </p:nvGraphicFramePr>
        <p:xfrm>
          <a:off x="7970679" y="635621"/>
          <a:ext cx="3927793" cy="9690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27793">
                  <a:extLst>
                    <a:ext uri="{9D8B030D-6E8A-4147-A177-3AD203B41FA5}">
                      <a16:colId xmlns:a16="http://schemas.microsoft.com/office/drawing/2014/main" val="2134878906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Schritt 1: Zufallsversuch &amp; Grundraum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 Grundraum entspricht der Definitionsmenge der Zufallsvariable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408719"/>
                  </a:ext>
                </a:extLst>
              </a:tr>
            </a:tbl>
          </a:graphicData>
        </a:graphic>
      </p:graphicFrame>
      <p:sp>
        <p:nvSpPr>
          <p:cNvPr id="15" name="Textfeld 14">
            <a:extLst>
              <a:ext uri="{FF2B5EF4-FFF2-40B4-BE49-F238E27FC236}">
                <a16:creationId xmlns:a16="http://schemas.microsoft.com/office/drawing/2014/main" id="{89907A79-C0A9-40EE-94DE-D54B2821E6DD}"/>
              </a:ext>
            </a:extLst>
          </p:cNvPr>
          <p:cNvSpPr txBox="1"/>
          <p:nvPr/>
        </p:nvSpPr>
        <p:spPr>
          <a:xfrm>
            <a:off x="742950" y="2085360"/>
            <a:ext cx="684847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diskrete Zufallsvariable X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ordnet jedem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Elementarereignis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Summe der Augenzahlen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zu. Bei zwei Würfen kann die Summe einen Wert zwischen 2 und 12 annehmen: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361EC121-6269-465C-B3C9-E4DFF5AE6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666483"/>
              </p:ext>
            </p:extLst>
          </p:nvPr>
        </p:nvGraphicFramePr>
        <p:xfrm>
          <a:off x="7970679" y="1973604"/>
          <a:ext cx="3840321" cy="12625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40321">
                  <a:extLst>
                    <a:ext uri="{9D8B030D-6E8A-4147-A177-3AD203B41FA5}">
                      <a16:colId xmlns:a16="http://schemas.microsoft.com/office/drawing/2014/main" val="493251283"/>
                    </a:ext>
                  </a:extLst>
                </a:gridCol>
              </a:tblGrid>
              <a:tr h="397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Schritt 2: Was soll die diskrete Zufallsvariable darstellen?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diesem Beispiel: Summe der beiden Augenzahlen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368076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2">
                <a:extLst>
                  <a:ext uri="{FF2B5EF4-FFF2-40B4-BE49-F238E27FC236}">
                    <a16:creationId xmlns:a16="http://schemas.microsoft.com/office/drawing/2014/main" id="{081B0B6C-3851-4873-9089-709D4A23F2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2492" y="3727708"/>
                <a:ext cx="5327015" cy="192570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Schritt 3: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Berechnung der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Wahrscheinlichkeiten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und Bestimmung der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Wahrscheinlichkeitsverteilung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</m:t>
                      </m:r>
                      <m:r>
                        <m:rPr>
                          <m:sty m:val="p"/>
                        </m:rPr>
                        <a:rPr lang="de-AT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Ω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→[0;1]</m:t>
                      </m:r>
                    </m:oMath>
                  </m:oMathPara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𝑋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Textfeld 2">
                <a:extLst>
                  <a:ext uri="{FF2B5EF4-FFF2-40B4-BE49-F238E27FC236}">
                    <a16:creationId xmlns:a16="http://schemas.microsoft.com/office/drawing/2014/main" id="{081B0B6C-3851-4873-9089-709D4A23F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32492" y="3727708"/>
                <a:ext cx="5327015" cy="1925707"/>
              </a:xfrm>
              <a:prstGeom prst="rect">
                <a:avLst/>
              </a:prstGeom>
              <a:blipFill>
                <a:blip r:embed="rId5"/>
                <a:stretch>
                  <a:fillRect t="-1262"/>
                </a:stretch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564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374EB9B8-63E2-4964-A1F3-96A38E8DF5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3695028"/>
                  </p:ext>
                </p:extLst>
              </p:nvPr>
            </p:nvGraphicFramePr>
            <p:xfrm>
              <a:off x="1251744" y="414661"/>
              <a:ext cx="9688512" cy="602867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556000">
                      <a:extLst>
                        <a:ext uri="{9D8B030D-6E8A-4147-A177-3AD203B41FA5}">
                          <a16:colId xmlns:a16="http://schemas.microsoft.com/office/drawing/2014/main" val="2856226639"/>
                        </a:ext>
                      </a:extLst>
                    </a:gridCol>
                    <a:gridCol w="2332282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3800230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132645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Elementarereignisse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𝑿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117602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2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117602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117602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4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117413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5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374EB9B8-63E2-4964-A1F3-96A38E8DF5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3695028"/>
                  </p:ext>
                </p:extLst>
              </p:nvPr>
            </p:nvGraphicFramePr>
            <p:xfrm>
              <a:off x="1251744" y="414661"/>
              <a:ext cx="9688512" cy="602867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556000">
                      <a:extLst>
                        <a:ext uri="{9D8B030D-6E8A-4147-A177-3AD203B41FA5}">
                          <a16:colId xmlns:a16="http://schemas.microsoft.com/office/drawing/2014/main" val="2856226639"/>
                        </a:ext>
                      </a:extLst>
                    </a:gridCol>
                    <a:gridCol w="2332282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3800230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132645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Elementarereignisse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917" r="-321" b="-3550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117602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2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117602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3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117602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4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117413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5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0799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374EB9B8-63E2-4964-A1F3-96A38E8DF5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8462314"/>
                  </p:ext>
                </p:extLst>
              </p:nvPr>
            </p:nvGraphicFramePr>
            <p:xfrm>
              <a:off x="1251744" y="143524"/>
              <a:ext cx="9688512" cy="651868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556000">
                      <a:extLst>
                        <a:ext uri="{9D8B030D-6E8A-4147-A177-3AD203B41FA5}">
                          <a16:colId xmlns:a16="http://schemas.microsoft.com/office/drawing/2014/main" val="2856226639"/>
                        </a:ext>
                      </a:extLst>
                    </a:gridCol>
                    <a:gridCol w="2332282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3800230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5580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b="1" dirty="0">
                              <a:effectLst/>
                            </a:rPr>
                            <a:t>Elementarereignisse</a:t>
                          </a:r>
                          <a:endParaRPr lang="de-AT" sz="18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b="1" dirty="0">
                              <a:effectLst/>
                            </a:rPr>
                            <a:t>k</a:t>
                          </a:r>
                          <a:endParaRPr lang="de-AT" sz="18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  <m:r>
                                  <a:rPr lang="de-AT" sz="18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de-AT" sz="18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𝑿</m:t>
                                </m:r>
                                <m:r>
                                  <a:rPr lang="de-AT" sz="18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de-AT" sz="18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  <m:r>
                                  <a:rPr lang="de-AT" sz="18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8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(1,1)</m:t>
                              </m:r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=0,02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=2,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1,2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e>
                              </m:d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3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=5,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1,3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3,1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2,2</m:t>
                                  </m:r>
                                </m:e>
                              </m:d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4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=8,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5402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1,4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4,1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2,3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3,2</m:t>
                                  </m:r>
                                </m:e>
                              </m:d>
                            </m:oMath>
                          </a14:m>
                          <a:r>
                            <a:rPr lang="de-AT" sz="1400" dirty="0">
                              <a:effectLst/>
                            </a:rPr>
                            <a:t> </a:t>
                          </a: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=11,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  <a:tr h="54602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1,5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5,1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2,4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4,2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3,3</m:t>
                                  </m:r>
                                </m:e>
                              </m:d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6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=0,13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=13,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1882550876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1,6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6,1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2,5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5,2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4,3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(3,4)</m:t>
                              </m:r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7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=16,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902530303"/>
                      </a:ext>
                    </a:extLst>
                  </a:tr>
                  <a:tr h="54602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2,6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6,2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3,5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5,3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(4,4)</m:t>
                              </m:r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8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=0,13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=13,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1062548362"/>
                      </a:ext>
                    </a:extLst>
                  </a:tr>
                  <a:tr h="54027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3,6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6,3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5,4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4,5</m:t>
                                  </m:r>
                                </m:e>
                              </m:d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9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=11,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794976034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4,6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6,4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5,5</m:t>
                                  </m:r>
                                </m:e>
                              </m:d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10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=8,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262938023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5,6</m:t>
                                  </m:r>
                                </m:e>
                              </m:d>
                              <m:r>
                                <a:rPr lang="de-AT" sz="1400">
                                  <a:effectLst/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6,5</m:t>
                                  </m:r>
                                </m:e>
                              </m:d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11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=5,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786223990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de-AT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6,6</m:t>
                                  </m:r>
                                </m:e>
                              </m:d>
                            </m:oMath>
                          </a14:m>
                          <a:r>
                            <a:rPr lang="de-AT" sz="1400">
                              <a:effectLst/>
                            </a:rPr>
                            <a:t> 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=0,02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=2,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4635972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374EB9B8-63E2-4964-A1F3-96A38E8DF59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8462314"/>
                  </p:ext>
                </p:extLst>
              </p:nvPr>
            </p:nvGraphicFramePr>
            <p:xfrm>
              <a:off x="1251744" y="143524"/>
              <a:ext cx="9688512" cy="651868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556000">
                      <a:extLst>
                        <a:ext uri="{9D8B030D-6E8A-4147-A177-3AD203B41FA5}">
                          <a16:colId xmlns:a16="http://schemas.microsoft.com/office/drawing/2014/main" val="2856226639"/>
                        </a:ext>
                      </a:extLst>
                    </a:gridCol>
                    <a:gridCol w="2332282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3800230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5580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b="1" dirty="0">
                              <a:effectLst/>
                            </a:rPr>
                            <a:t>Elementarereignisse</a:t>
                          </a:r>
                          <a:endParaRPr lang="de-AT" sz="18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b="1" dirty="0">
                              <a:effectLst/>
                            </a:rPr>
                            <a:t>k</a:t>
                          </a:r>
                          <a:endParaRPr lang="de-AT" sz="18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1087" r="-321" b="-10652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105682" r="-172603" b="-10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105682" r="-321" b="-10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203371" r="-172603" b="-9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3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203371" r="-321" b="-9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303371" r="-172603" b="-8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4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303371" r="-321" b="-8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54027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403371" r="-172603" b="-7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403371" r="-321" b="-7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  <a:tr h="54602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503371" r="-172603" b="-6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6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503371" r="-321" b="-6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2550876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603371" r="-172603" b="-5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7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603371" r="-321" b="-5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530303"/>
                      </a:ext>
                    </a:extLst>
                  </a:tr>
                  <a:tr h="546021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695556" r="-172603" b="-3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8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695556" r="-321" b="-39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62548362"/>
                      </a:ext>
                    </a:extLst>
                  </a:tr>
                  <a:tr h="54027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804494" r="-172603" b="-30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9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804494" r="-321" b="-30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4976034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914773" r="-172603" b="-2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10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914773" r="-321" b="-20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2938023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1003371" r="-172603" b="-1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11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1003371" r="-321" b="-1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86223990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71" t="-1103371" r="-172603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154968" t="-1103371" r="-321" b="-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359725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0899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BA310F1-C81E-4AAF-9998-D99132525B3A}"/>
                  </a:ext>
                </a:extLst>
              </p:cNvPr>
              <p:cNvSpPr txBox="1"/>
              <p:nvPr/>
            </p:nvSpPr>
            <p:spPr>
              <a:xfrm>
                <a:off x="723900" y="2471526"/>
                <a:ext cx="10744200" cy="19149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Bemerkung: </a:t>
                </a:r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Wahrscheinlichkeitsverteilung nimmt für alle anderen Zahlen, die nicht in der Wertemenge {2,3,4,5,…,12} liegen, den Wert 0 an.</a:t>
                </a:r>
                <a:r>
                  <a:rPr lang="de-AT" sz="24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de-AT" sz="2400" i="1" dirty="0">
                  <a:solidFill>
                    <a:srgbClr val="000000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i="1" dirty="0">
                  <a:solidFill>
                    <a:srgbClr val="000000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4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BA310F1-C81E-4AAF-9998-D99132525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2471526"/>
                <a:ext cx="10744200" cy="1914948"/>
              </a:xfrm>
              <a:prstGeom prst="rect">
                <a:avLst/>
              </a:prstGeom>
              <a:blipFill>
                <a:blip r:embed="rId3"/>
                <a:stretch>
                  <a:fillRect t="-22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427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D92B8C4-2FFD-4770-96DE-1D2816073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8091"/>
            <a:ext cx="12192000" cy="554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57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54DD0D5C-7211-41BE-8129-828A6A2A9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54606"/>
            <a:ext cx="12192000" cy="574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78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9FAD5CC-F776-4820-B146-CF5A08538F99}"/>
                  </a:ext>
                </a:extLst>
              </p:cNvPr>
              <p:cNvSpPr txBox="1"/>
              <p:nvPr/>
            </p:nvSpPr>
            <p:spPr>
              <a:xfrm>
                <a:off x="749300" y="341844"/>
                <a:ext cx="7899400" cy="21357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der Wahrscheinlichkeitsverteilung können weitere Berechnungen durchgeführt werden: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groß ist die Wahrscheinlichkeit, dass die Summe der Augenzahlen kleiner als 5 ist?</a:t>
                </a: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Gesucht: </a:t>
                </a:r>
                <a14:m>
                  <m:oMath xmlns:m="http://schemas.openxmlformats.org/officeDocument/2006/math"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𝑷</m:t>
                    </m:r>
                    <m:d>
                      <m:dPr>
                        <m:ctrlP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𝑿</m:t>
                        </m:r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&lt;</m:t>
                        </m:r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9FAD5CC-F776-4820-B146-CF5A08538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341844"/>
                <a:ext cx="7899400" cy="2135713"/>
              </a:xfrm>
              <a:prstGeom prst="rect">
                <a:avLst/>
              </a:prstGeom>
              <a:blipFill>
                <a:blip r:embed="rId3"/>
                <a:stretch>
                  <a:fillRect l="-849" t="-1143" b="-371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elle 8">
                <a:extLst>
                  <a:ext uri="{FF2B5EF4-FFF2-40B4-BE49-F238E27FC236}">
                    <a16:creationId xmlns:a16="http://schemas.microsoft.com/office/drawing/2014/main" id="{0A6206D5-3045-451E-8735-9DDE6BBA534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09155718"/>
                  </p:ext>
                </p:extLst>
              </p:nvPr>
            </p:nvGraphicFramePr>
            <p:xfrm>
              <a:off x="9232900" y="169656"/>
              <a:ext cx="2730500" cy="651868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87400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1943100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5580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k</a:t>
                          </a:r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  <m:r>
                                  <a:rPr lang="de-AT" sz="16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=0,02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=2,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3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=5,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4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=8,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5402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=11,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  <a:tr h="5460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6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=0,13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=13,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2550876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7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=16,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530303"/>
                      </a:ext>
                    </a:extLst>
                  </a:tr>
                  <a:tr h="5460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8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=0,13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=13,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62548362"/>
                      </a:ext>
                    </a:extLst>
                  </a:tr>
                  <a:tr h="5402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9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=11,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4976034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10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=0,08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=8,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2938023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11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=5,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86223990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 dirty="0">
                              <a:effectLst/>
                            </a:rPr>
                            <a:t>12</a:t>
                          </a: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=0,02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=2,</m:t>
                                </m:r>
                                <m:acc>
                                  <m:accPr>
                                    <m:chr m:val="̇"/>
                                    <m:ctrlPr>
                                      <a:rPr lang="de-AT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1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</m:acc>
                                <m:r>
                                  <a:rPr lang="de-AT" sz="1400">
                                    <a:effectLst/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35972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elle 8">
                <a:extLst>
                  <a:ext uri="{FF2B5EF4-FFF2-40B4-BE49-F238E27FC236}">
                    <a16:creationId xmlns:a16="http://schemas.microsoft.com/office/drawing/2014/main" id="{0A6206D5-3045-451E-8735-9DDE6BBA534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09155718"/>
                  </p:ext>
                </p:extLst>
              </p:nvPr>
            </p:nvGraphicFramePr>
            <p:xfrm>
              <a:off x="9232900" y="169656"/>
              <a:ext cx="2730500" cy="651868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87400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1943100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5580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k</a:t>
                          </a:r>
                          <a:endParaRPr lang="de-AT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1087" r="-625" b="-1066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104494" r="-625" b="-10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3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204494" r="-625" b="-9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4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307955" r="-625" b="-8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5402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403371" r="-625" b="-7033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  <a:tr h="5460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6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497778" r="-625" b="-59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2550876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7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604494" r="-625" b="-5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530303"/>
                      </a:ext>
                    </a:extLst>
                  </a:tr>
                  <a:tr h="5460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8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696667" r="-625" b="-39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62548362"/>
                      </a:ext>
                    </a:extLst>
                  </a:tr>
                  <a:tr h="5402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9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814773" r="-625" b="-3056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4976034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10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904494" r="-625" b="-2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2938023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>
                              <a:effectLst/>
                            </a:rPr>
                            <a:t>11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1004494" r="-625" b="-1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86223990"/>
                      </a:ext>
                    </a:extLst>
                  </a:tr>
                  <a:tr h="5411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400" dirty="0">
                              <a:effectLst/>
                            </a:rPr>
                            <a:t>12</a:t>
                          </a:r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40625" t="-1104494" r="-625" b="-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359725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90D2A8D-24FA-4375-BC0B-633639A4881A}"/>
                  </a:ext>
                </a:extLst>
              </p:cNvPr>
              <p:cNvSpPr txBox="1"/>
              <p:nvPr/>
            </p:nvSpPr>
            <p:spPr>
              <a:xfrm>
                <a:off x="749300" y="3810352"/>
                <a:ext cx="8039100" cy="11401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Calibri" panose="020F0502020204030204" pitchFamily="34" charset="0"/>
                  <a:buChar char="-"/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groß ist die Wahrscheinlichkeit, dass die Summe der Augenzahlen größer als 10 ist?</a:t>
                </a: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Gesucht: </a:t>
                </a:r>
                <a14:m>
                  <m:oMath xmlns:m="http://schemas.openxmlformats.org/officeDocument/2006/math"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𝑷</m:t>
                    </m:r>
                    <m:d>
                      <m:dPr>
                        <m:ctrlP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𝑿</m:t>
                        </m:r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&gt;</m:t>
                        </m:r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</m:d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90D2A8D-24FA-4375-BC0B-633639A48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3810352"/>
                <a:ext cx="8039100" cy="1140184"/>
              </a:xfrm>
              <a:prstGeom prst="rect">
                <a:avLst/>
              </a:prstGeom>
              <a:blipFill>
                <a:blip r:embed="rId5"/>
                <a:stretch>
                  <a:fillRect l="-682" t="-535" r="-682" b="-748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050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978</Words>
  <Application>Microsoft Office PowerPoint</Application>
  <PresentationFormat>Breitbild</PresentationFormat>
  <Paragraphs>157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Calibri</vt:lpstr>
      <vt:lpstr>Cambria Math</vt:lpstr>
      <vt:lpstr>Georgia</vt:lpstr>
      <vt:lpstr>Trebuchet MS</vt:lpstr>
      <vt:lpstr>Wingdings</vt:lpstr>
      <vt:lpstr>Holzart</vt:lpstr>
      <vt:lpstr>Diskrete Zufallsvariable Wahrscheinlichkeitsverteilung, Verteilungsfunktion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2022-11-04T11:29:57Z</dcterms:modified>
</cp:coreProperties>
</file>