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78" r:id="rId3"/>
    <p:sldId id="295" r:id="rId4"/>
    <p:sldId id="296" r:id="rId5"/>
    <p:sldId id="29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191E02-C773-4339-9F45-8C9188AAF29E}" v="11" dt="2021-01-28T21:16:18.4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3988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6" Type="http://schemas.openxmlformats.org/officeDocument/2006/relationships/audio" Target="../media/audio1.wav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einer quadratischen Gleichung</a:t>
            </a:r>
            <a:endParaRPr lang="de-AT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FD6710D9-1CE8-4542-848B-E626712C6E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499651" y="80008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einer quadratischen Gleichung</a:t>
            </a:r>
          </a:p>
        </p:txBody>
      </p:sp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2F197079-5C2D-46E6-A2F4-9DC7CB7724D0}"/>
                  </a:ext>
                </a:extLst>
              </p:cNvPr>
              <p:cNvSpPr/>
              <p:nvPr/>
            </p:nvSpPr>
            <p:spPr>
              <a:xfrm>
                <a:off x="1352550" y="1672750"/>
                <a:ext cx="8858250" cy="17562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Bef>
                    <a:spcPts val="1200"/>
                  </a:spcBef>
                  <a:spcAft>
                    <a:spcPts val="0"/>
                  </a:spcAft>
                </a:pPr>
                <a:r>
                  <a:rPr lang="de-AT" sz="2400" b="1" u="sng" kern="0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Allgemeine Form</a:t>
                </a:r>
                <a:endParaRPr lang="de-AT" sz="3600" b="1" kern="0" dirty="0">
                  <a:solidFill>
                    <a:srgbClr val="2E74B5"/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Eine Gleichung, die man auf die Form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8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8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AT" sz="28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 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𝑚𝑖𝑡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∈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ℝ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𝑢𝑛𝑑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≠0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umformen kann, nennt man 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quadratische Gleichung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mit den Koeffizienten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de-AT" sz="20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2F197079-5C2D-46E6-A2F4-9DC7CB7724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2550" y="1672750"/>
                <a:ext cx="8858250" cy="1756250"/>
              </a:xfrm>
              <a:prstGeom prst="rect">
                <a:avLst/>
              </a:prstGeom>
              <a:blipFill>
                <a:blip r:embed="rId4"/>
                <a:stretch>
                  <a:fillRect l="-1101" t="-1038" b="-55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7384EFD-B22A-4B64-9549-ADD68F8143BE}"/>
                  </a:ext>
                </a:extLst>
              </p:cNvPr>
              <p:cNvSpPr/>
              <p:nvPr/>
            </p:nvSpPr>
            <p:spPr>
              <a:xfrm>
                <a:off x="995362" y="4133761"/>
                <a:ext cx="10201275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sz="20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Bemerkung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Voraussetzung einer quadratischen Gleichung ist nur, dass die Variable </a:t>
                </a:r>
                <a:r>
                  <a:rPr lang="de-AT" sz="2000" b="1" u="sng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 ungleich 0</a:t>
                </a:r>
                <a:r>
                  <a:rPr lang="de-AT" sz="2000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ist, d.h. der Term mit 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²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darf nicht wegfallen! Hingegen dürfen die Variablen </a:t>
                </a:r>
                <a:r>
                  <a:rPr lang="de-AT" sz="20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:r>
                  <a:rPr lang="de-AT" sz="20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auch 0 sein</a:t>
                </a:r>
                <a:endParaRPr lang="de-AT" sz="20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7384EFD-B22A-4B64-9549-ADD68F8143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5362" y="4133761"/>
                <a:ext cx="10201275" cy="707886"/>
              </a:xfrm>
              <a:prstGeom prst="rect">
                <a:avLst/>
              </a:prstGeom>
              <a:blipFill>
                <a:blip r:embed="rId5"/>
                <a:stretch>
                  <a:fillRect l="-597" t="-4310" b="-1465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8324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Lösen quadratischer Gleichungen</a:t>
            </a:r>
          </a:p>
        </p:txBody>
      </p:sp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784B78D-A0CB-4E9E-B187-A6A02F122142}"/>
                  </a:ext>
                </a:extLst>
              </p:cNvPr>
              <p:cNvSpPr/>
              <p:nvPr/>
            </p:nvSpPr>
            <p:spPr>
              <a:xfrm>
                <a:off x="904875" y="1212704"/>
                <a:ext cx="10725150" cy="45610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Zum Lösen quadratischer Gleichungen können je nach Art verschiedene Methoden angewendet werden. Es werden </a:t>
                </a:r>
                <a:r>
                  <a:rPr lang="de-AT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drei (bzw. vier) verschiedene Arten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von quadratischen Gleichungen unterschieden. Die Voraussetzung mit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𝑢𝑛𝑑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∈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bleibt bestehen.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en-US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Fall 1:</a:t>
                </a:r>
                <a:r>
                  <a:rPr 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                 (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=0)</m:t>
                    </m:r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en-US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Fall 2:</a:t>
                </a:r>
                <a:r>
                  <a:rPr 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          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=0</m:t>
                        </m:r>
                      </m:e>
                    </m:d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en-US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Fall 3a:</a:t>
                </a:r>
                <a:r>
                  <a:rPr 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(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≠0,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≠0,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≠0)</m:t>
                    </m:r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100"/>
                  </a:spcAft>
                </a:pPr>
                <a:r>
                  <a:rPr lang="de-AT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Fall 3b: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𝑞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       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d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784B78D-A0CB-4E9E-B187-A6A02F1221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875" y="1212704"/>
                <a:ext cx="10725150" cy="4561057"/>
              </a:xfrm>
              <a:prstGeom prst="rect">
                <a:avLst/>
              </a:prstGeom>
              <a:blipFill>
                <a:blip r:embed="rId4"/>
                <a:stretch>
                  <a:fillRect l="-455" b="-120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226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189771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Lösungsfälle</a:t>
            </a:r>
          </a:p>
        </p:txBody>
      </p:sp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B4D75CC-378F-4B91-92F2-2B8CB5D78F66}"/>
              </a:ext>
            </a:extLst>
          </p:cNvPr>
          <p:cNvSpPr/>
          <p:nvPr/>
        </p:nvSpPr>
        <p:spPr>
          <a:xfrm>
            <a:off x="1414462" y="2922130"/>
            <a:ext cx="9363074" cy="1013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200"/>
              </a:spcAft>
            </a:pPr>
            <a:r>
              <a:rPr lang="de-AT" sz="24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Eine quadratische Gleichung kann </a:t>
            </a:r>
            <a:r>
              <a:rPr lang="de-AT" sz="2400" u="sng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keine</a:t>
            </a:r>
            <a:r>
              <a:rPr lang="de-AT" sz="24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sz="2400" u="sng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de-AT" sz="24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oder </a:t>
            </a:r>
            <a:r>
              <a:rPr lang="de-AT" sz="2400" u="sng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zwei</a:t>
            </a:r>
            <a:r>
              <a:rPr lang="de-AT" sz="24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reelle Lösungen besitzen!</a:t>
            </a:r>
            <a:endParaRPr lang="de-AT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08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>
              <a:xfrm>
                <a:off x="2158890" y="1771135"/>
                <a:ext cx="9281160" cy="2068438"/>
              </a:xfrm>
              <a:ln w="28575">
                <a:solidFill>
                  <a:schemeClr val="tx1"/>
                </a:solidFill>
              </a:ln>
            </p:spPr>
            <p:txBody>
              <a:bodyPr>
                <a:noAutofit/>
              </a:bodyPr>
              <a:lstStyle/>
              <a:p>
                <a:pPr algn="ctr"/>
                <a:r>
                  <a:rPr lang="de-AT" sz="4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Quadratische Gleichungen</a:t>
                </a:r>
                <a:br>
                  <a:rPr lang="de-AT" sz="4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br>
                  <a:rPr lang="de-AT" sz="2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de-AT" sz="2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Sonderform 1: </a:t>
                </a:r>
                <a14:m>
                  <m:oMath xmlns:m="http://schemas.openxmlformats.org/officeDocument/2006/math">
                    <m:r>
                      <a:rPr lang="de-AT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𝑎𝑥</m:t>
                    </m:r>
                    <m:r>
                      <a:rPr lang="de-AT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²+</m:t>
                    </m:r>
                    <m:r>
                      <a:rPr lang="de-AT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𝑐</m:t>
                    </m:r>
                    <m:r>
                      <a:rPr lang="de-AT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=0</m:t>
                    </m:r>
                  </m:oMath>
                </a14:m>
                <a:endParaRPr lang="de-AT" sz="14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158890" y="1771135"/>
                <a:ext cx="9281160" cy="2068438"/>
              </a:xfr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Untertitel 3"/>
          <p:cNvSpPr txBox="1">
            <a:spLocks/>
          </p:cNvSpPr>
          <p:nvPr/>
        </p:nvSpPr>
        <p:spPr>
          <a:xfrm>
            <a:off x="2853833" y="894007"/>
            <a:ext cx="7891272" cy="721895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numCol="1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de-AT" sz="3200" u="sng"/>
              <a:t>Ausblick – nächstes Lernvideo</a:t>
            </a:r>
            <a:endParaRPr lang="de-AT" sz="3200" u="sng" dirty="0"/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8F2101E0-256F-4B97-9DE7-1F7EED66AB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101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vortex dir="r"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6" name="drumroll.wav"/>
          </p:stSnd>
        </p:sndAc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248</Words>
  <Application>Microsoft Office PowerPoint</Application>
  <PresentationFormat>Breitbild</PresentationFormat>
  <Paragraphs>24</Paragraphs>
  <Slides>5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3" baseType="lpstr">
      <vt:lpstr>Arial Black</vt:lpstr>
      <vt:lpstr>Calibri</vt:lpstr>
      <vt:lpstr>Calibri Light</vt:lpstr>
      <vt:lpstr>Cambria Math</vt:lpstr>
      <vt:lpstr>Georgia</vt:lpstr>
      <vt:lpstr>Trebuchet MS</vt:lpstr>
      <vt:lpstr>Wingdings</vt:lpstr>
      <vt:lpstr>Holzart</vt:lpstr>
      <vt:lpstr>Definition einer quadratischen Gleichung</vt:lpstr>
      <vt:lpstr>PowerPoint-Präsentation</vt:lpstr>
      <vt:lpstr>PowerPoint-Präsentation</vt:lpstr>
      <vt:lpstr>PowerPoint-Präsentation</vt:lpstr>
      <vt:lpstr>Quadratische Gleichungen  Sonderform 1: ax²+c=0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Lukas Tegischer</cp:lastModifiedBy>
  <cp:revision>81</cp:revision>
  <dcterms:created xsi:type="dcterms:W3CDTF">2020-04-09T06:13:57Z</dcterms:created>
  <dcterms:modified xsi:type="dcterms:W3CDTF">2021-02-03T15:05:24Z</dcterms:modified>
</cp:coreProperties>
</file>