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295" r:id="rId4"/>
    <p:sldId id="300" r:id="rId5"/>
    <p:sldId id="29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E1B92662-82B9-4CAE-BE25-ED1FB7B5E1FD}"/>
    <pc:docChg chg="custSel delSld modSld">
      <pc:chgData name="Tegischer Lukas" userId="f78daebb-0565-485c-bd0e-1cd035e796ff" providerId="ADAL" clId="{E1B92662-82B9-4CAE-BE25-ED1FB7B5E1FD}" dt="2022-11-04T08:10:10.112" v="5" actId="47"/>
      <pc:docMkLst>
        <pc:docMk/>
      </pc:docMkLst>
      <pc:sldChg chg="delSp mod">
        <pc:chgData name="Tegischer Lukas" userId="f78daebb-0565-485c-bd0e-1cd035e796ff" providerId="ADAL" clId="{E1B92662-82B9-4CAE-BE25-ED1FB7B5E1FD}" dt="2022-11-04T08:10:03.35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E1B92662-82B9-4CAE-BE25-ED1FB7B5E1FD}" dt="2022-11-04T08:10:03.35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E1B92662-82B9-4CAE-BE25-ED1FB7B5E1FD}" dt="2022-11-04T08:10:05.249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E1B92662-82B9-4CAE-BE25-ED1FB7B5E1FD}" dt="2022-11-04T08:10:05.249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E1B92662-82B9-4CAE-BE25-ED1FB7B5E1FD}" dt="2022-11-04T08:10:10.112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1B92662-82B9-4CAE-BE25-ED1FB7B5E1FD}" dt="2022-11-04T08:10:06.748" v="2" actId="478"/>
        <pc:sldMkLst>
          <pc:docMk/>
          <pc:sldMk cId="442268101" sldId="295"/>
        </pc:sldMkLst>
        <pc:picChg chg="del">
          <ac:chgData name="Tegischer Lukas" userId="f78daebb-0565-485c-bd0e-1cd035e796ff" providerId="ADAL" clId="{E1B92662-82B9-4CAE-BE25-ED1FB7B5E1FD}" dt="2022-11-04T08:10:06.748" v="2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1B92662-82B9-4CAE-BE25-ED1FB7B5E1FD}" dt="2022-11-04T08:10:08.386" v="4" actId="478"/>
        <pc:sldMkLst>
          <pc:docMk/>
          <pc:sldMk cId="2958254091" sldId="299"/>
        </pc:sldMkLst>
        <pc:picChg chg="del">
          <ac:chgData name="Tegischer Lukas" userId="f78daebb-0565-485c-bd0e-1cd035e796ff" providerId="ADAL" clId="{E1B92662-82B9-4CAE-BE25-ED1FB7B5E1FD}" dt="2022-11-04T08:10:08.386" v="4" actId="478"/>
          <ac:picMkLst>
            <pc:docMk/>
            <pc:sldMk cId="2958254091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1B92662-82B9-4CAE-BE25-ED1FB7B5E1FD}" dt="2022-11-04T08:10:07.580" v="3" actId="478"/>
        <pc:sldMkLst>
          <pc:docMk/>
          <pc:sldMk cId="265588257" sldId="300"/>
        </pc:sldMkLst>
        <pc:picChg chg="del">
          <ac:chgData name="Tegischer Lukas" userId="f78daebb-0565-485c-bd0e-1cd035e796ff" providerId="ADAL" clId="{E1B92662-82B9-4CAE-BE25-ED1FB7B5E1FD}" dt="2022-11-04T08:10:07.580" v="3" actId="478"/>
          <ac:picMkLst>
            <pc:docMk/>
            <pc:sldMk cId="265588257" sldId="300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5858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</a:t>
            </a:r>
            <a:r>
              <a:rPr lang="de-AT" sz="4900" b="1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einer Funktion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3799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Einführendes Beispiel – Definition einer Funktion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53D1782-2A6E-4F77-BB51-906AA115426A}"/>
              </a:ext>
            </a:extLst>
          </p:cNvPr>
          <p:cNvSpPr/>
          <p:nvPr/>
        </p:nvSpPr>
        <p:spPr>
          <a:xfrm>
            <a:off x="309153" y="1255914"/>
            <a:ext cx="10952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Beispiel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Ein Mathematiklehrer verteilt nach einer Schularbeit seinen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SchülerInnen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S1, S2, S3, S4, S5, S6 und S7 eine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zwischen 1 und 5.</a:t>
            </a:r>
            <a:endParaRPr lang="de-AT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58B6F283-36D0-418F-B973-5056D05BE050}"/>
              </a:ext>
            </a:extLst>
          </p:cNvPr>
          <p:cNvSpPr/>
          <p:nvPr/>
        </p:nvSpPr>
        <p:spPr>
          <a:xfrm>
            <a:off x="2450373" y="2322096"/>
            <a:ext cx="2974975" cy="3064042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>
              <a:solidFill>
                <a:srgbClr val="00B050"/>
              </a:solidFill>
            </a:endParaRPr>
          </a:p>
        </p:txBody>
      </p:sp>
      <p:sp>
        <p:nvSpPr>
          <p:cNvPr id="7" name="Textfeld 2">
            <a:extLst>
              <a:ext uri="{FF2B5EF4-FFF2-40B4-BE49-F238E27FC236}">
                <a16:creationId xmlns:a16="http://schemas.microsoft.com/office/drawing/2014/main" id="{72D08F3E-78F4-4D63-9690-BBFF5D38A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02" y="3459893"/>
            <a:ext cx="2036852" cy="80010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Definitionsmenge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=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SchülerInnen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C4EEDE5-8B50-4C5C-B26A-ACA6CB2ED45A}"/>
              </a:ext>
            </a:extLst>
          </p:cNvPr>
          <p:cNvSpPr/>
          <p:nvPr/>
        </p:nvSpPr>
        <p:spPr>
          <a:xfrm>
            <a:off x="7334885" y="2453322"/>
            <a:ext cx="1927860" cy="2608966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9" name="Textfeld 2">
            <a:extLst>
              <a:ext uri="{FF2B5EF4-FFF2-40B4-BE49-F238E27FC236}">
                <a16:creationId xmlns:a16="http://schemas.microsoft.com/office/drawing/2014/main" id="{58BCFBA5-24FD-4180-9F32-EF5AB171A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4002" y="3515540"/>
            <a:ext cx="2313305" cy="74445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Wertemenge W</a:t>
            </a:r>
            <a:b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Schulnoten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DBE006E-17A7-4235-BD01-AE5E696CAA81}"/>
              </a:ext>
            </a:extLst>
          </p:cNvPr>
          <p:cNvSpPr txBox="1"/>
          <p:nvPr/>
        </p:nvSpPr>
        <p:spPr>
          <a:xfrm>
            <a:off x="3783170" y="2433490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S1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7309309-90F5-49E6-A7CA-F4B857274178}"/>
              </a:ext>
            </a:extLst>
          </p:cNvPr>
          <p:cNvSpPr txBox="1"/>
          <p:nvPr/>
        </p:nvSpPr>
        <p:spPr>
          <a:xfrm>
            <a:off x="3298438" y="2802822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S2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F6D3CAA-C10C-4BE2-AEA1-86DB14FC427F}"/>
              </a:ext>
            </a:extLst>
          </p:cNvPr>
          <p:cNvSpPr txBox="1"/>
          <p:nvPr/>
        </p:nvSpPr>
        <p:spPr>
          <a:xfrm>
            <a:off x="4146503" y="3172154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S3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5FD0FC3-5A9F-4E3F-BF1C-AE9AD0B428BC}"/>
              </a:ext>
            </a:extLst>
          </p:cNvPr>
          <p:cNvSpPr txBox="1"/>
          <p:nvPr/>
        </p:nvSpPr>
        <p:spPr>
          <a:xfrm>
            <a:off x="3420446" y="3669451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S4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72F96E8-090A-445B-B9E0-C48527FBA3A6}"/>
              </a:ext>
            </a:extLst>
          </p:cNvPr>
          <p:cNvSpPr txBox="1"/>
          <p:nvPr/>
        </p:nvSpPr>
        <p:spPr>
          <a:xfrm>
            <a:off x="4220524" y="3949502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S5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5F6DC6B-645A-446D-A9AF-C061FB138D7E}"/>
              </a:ext>
            </a:extLst>
          </p:cNvPr>
          <p:cNvSpPr txBox="1"/>
          <p:nvPr/>
        </p:nvSpPr>
        <p:spPr>
          <a:xfrm>
            <a:off x="3420446" y="4351414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S6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4745B25-3D2A-4B20-B69F-5B9D4B801A7A}"/>
              </a:ext>
            </a:extLst>
          </p:cNvPr>
          <p:cNvSpPr txBox="1"/>
          <p:nvPr/>
        </p:nvSpPr>
        <p:spPr>
          <a:xfrm>
            <a:off x="3949130" y="4799560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S7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5F8FBAE-3C0A-4D28-80C3-AE10140DAE3A}"/>
              </a:ext>
            </a:extLst>
          </p:cNvPr>
          <p:cNvSpPr txBox="1"/>
          <p:nvPr/>
        </p:nvSpPr>
        <p:spPr>
          <a:xfrm>
            <a:off x="8129440" y="2618156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1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A8A4263-FC80-4A50-8B50-D66FF9FE8B97}"/>
              </a:ext>
            </a:extLst>
          </p:cNvPr>
          <p:cNvSpPr txBox="1"/>
          <p:nvPr/>
        </p:nvSpPr>
        <p:spPr>
          <a:xfrm>
            <a:off x="8129440" y="3144707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2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69DD4DB-E069-458B-B46B-008D1FB64033}"/>
              </a:ext>
            </a:extLst>
          </p:cNvPr>
          <p:cNvSpPr txBox="1"/>
          <p:nvPr/>
        </p:nvSpPr>
        <p:spPr>
          <a:xfrm>
            <a:off x="8129440" y="3669451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3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5D2989F-DA87-46CD-887D-7759AD11EE3A}"/>
              </a:ext>
            </a:extLst>
          </p:cNvPr>
          <p:cNvSpPr txBox="1"/>
          <p:nvPr/>
        </p:nvSpPr>
        <p:spPr>
          <a:xfrm>
            <a:off x="8136911" y="4161703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4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2DF73B4-A725-4CDD-A96F-34776E2C7502}"/>
              </a:ext>
            </a:extLst>
          </p:cNvPr>
          <p:cNvSpPr txBox="1"/>
          <p:nvPr/>
        </p:nvSpPr>
        <p:spPr>
          <a:xfrm>
            <a:off x="8136911" y="4653955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5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8BE84DBD-FB34-4743-8372-817C1B770B8A}"/>
              </a:ext>
            </a:extLst>
          </p:cNvPr>
          <p:cNvCxnSpPr>
            <a:cxnSpLocks/>
          </p:cNvCxnSpPr>
          <p:nvPr/>
        </p:nvCxnSpPr>
        <p:spPr>
          <a:xfrm>
            <a:off x="4146503" y="2618156"/>
            <a:ext cx="3952949" cy="1235961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EAE46C8E-74EB-4988-9874-78152D0DF88C}"/>
              </a:ext>
            </a:extLst>
          </p:cNvPr>
          <p:cNvCxnSpPr>
            <a:cxnSpLocks/>
          </p:cNvCxnSpPr>
          <p:nvPr/>
        </p:nvCxnSpPr>
        <p:spPr>
          <a:xfrm>
            <a:off x="3694925" y="2934562"/>
            <a:ext cx="4404527" cy="1384272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0CD6EA5C-971D-4514-B2B8-C32A55887269}"/>
              </a:ext>
            </a:extLst>
          </p:cNvPr>
          <p:cNvCxnSpPr>
            <a:cxnSpLocks/>
          </p:cNvCxnSpPr>
          <p:nvPr/>
        </p:nvCxnSpPr>
        <p:spPr>
          <a:xfrm flipV="1">
            <a:off x="4467636" y="3303894"/>
            <a:ext cx="3631816" cy="5051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B0DBE80D-C93D-45F0-A9CC-78EA29F5E972}"/>
              </a:ext>
            </a:extLst>
          </p:cNvPr>
          <p:cNvCxnSpPr>
            <a:cxnSpLocks/>
          </p:cNvCxnSpPr>
          <p:nvPr/>
        </p:nvCxnSpPr>
        <p:spPr>
          <a:xfrm flipV="1">
            <a:off x="3783170" y="2871356"/>
            <a:ext cx="4316282" cy="98904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F7ECBDE5-3985-4BFD-9110-0EC207B95F73}"/>
              </a:ext>
            </a:extLst>
          </p:cNvPr>
          <p:cNvCxnSpPr>
            <a:cxnSpLocks/>
          </p:cNvCxnSpPr>
          <p:nvPr/>
        </p:nvCxnSpPr>
        <p:spPr>
          <a:xfrm flipV="1">
            <a:off x="4593673" y="3427338"/>
            <a:ext cx="3505779" cy="72929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79471FD7-9F88-4815-96B8-946D4ACB3080}"/>
              </a:ext>
            </a:extLst>
          </p:cNvPr>
          <p:cNvCxnSpPr>
            <a:cxnSpLocks/>
          </p:cNvCxnSpPr>
          <p:nvPr/>
        </p:nvCxnSpPr>
        <p:spPr>
          <a:xfrm>
            <a:off x="3740545" y="4503555"/>
            <a:ext cx="4358907" cy="206737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CB62FD2D-95F4-4856-994B-69BA20D26395}"/>
              </a:ext>
            </a:extLst>
          </p:cNvPr>
          <p:cNvCxnSpPr>
            <a:cxnSpLocks/>
          </p:cNvCxnSpPr>
          <p:nvPr/>
        </p:nvCxnSpPr>
        <p:spPr>
          <a:xfrm flipV="1">
            <a:off x="4301193" y="4895013"/>
            <a:ext cx="3798259" cy="10440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hteck 36">
            <a:extLst>
              <a:ext uri="{FF2B5EF4-FFF2-40B4-BE49-F238E27FC236}">
                <a16:creationId xmlns:a16="http://schemas.microsoft.com/office/drawing/2014/main" id="{3F377AB5-B871-40AF-B989-CD36AEBBD2C9}"/>
              </a:ext>
            </a:extLst>
          </p:cNvPr>
          <p:cNvSpPr/>
          <p:nvPr/>
        </p:nvSpPr>
        <p:spPr>
          <a:xfrm>
            <a:off x="959438" y="5666189"/>
            <a:ext cx="10273122" cy="6719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 Schülerin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bzw.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jeder Schüler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darf nur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Note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erhalten! Es können jedoch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mehrere SchülerInnen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dieselbe Note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erhalten. Dies ist zugleich die </a:t>
            </a: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wichtigste Eigenschaft einer Funktion!!!!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4" y="1631015"/>
            <a:ext cx="115736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Funktion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A68337A-7744-40D5-ADAA-7E56CEF4E27B}"/>
              </a:ext>
            </a:extLst>
          </p:cNvPr>
          <p:cNvSpPr/>
          <p:nvPr/>
        </p:nvSpPr>
        <p:spPr>
          <a:xfrm>
            <a:off x="1219200" y="2527154"/>
            <a:ext cx="9753600" cy="2096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Funktion ist eine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eindeutige Zuordnung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die jedem Wert aus der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Definitionsmenge D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(Argumente)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genau einen Wert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aus der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Wertemenge W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(Funktionswerte) zuordnet.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endParaRPr lang="de-AT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800" dirty="0">
                <a:highlight>
                  <a:srgbClr val="FFFF00"/>
                </a:highligh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Funktion ist eine eindeutige Zuordnung.</a:t>
            </a:r>
            <a:endParaRPr lang="de-AT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Funktion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1827750-3F8B-4A2A-BCB2-CDB28AE0BF2D}"/>
              </a:ext>
            </a:extLst>
          </p:cNvPr>
          <p:cNvSpPr/>
          <p:nvPr/>
        </p:nvSpPr>
        <p:spPr>
          <a:xfrm>
            <a:off x="864479" y="989620"/>
            <a:ext cx="9620251" cy="1998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Zusammenfassung: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Jedem Element der Definitionsmenge (=STELLE!)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(x) darf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 EIN Element der Wertemenge (=FUNKTIONSWERT)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de-A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y,f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(x)) zugeordnet werden.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ABER Ein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 der Wertemenge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(y, f(x)) kann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mehreren Elementen der Definitionsmenge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(x) zugeordnet werden.</a:t>
            </a:r>
            <a:b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(vgl. das Musterbeispiel der Schülerinnen (x, Definitionsmenge) und der Noten (y, Wertemenge).</a:t>
            </a:r>
            <a:endParaRPr lang="de-AT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047EC14-D619-4CDF-895F-757F47911397}"/>
              </a:ext>
            </a:extLst>
          </p:cNvPr>
          <p:cNvSpPr/>
          <p:nvPr/>
        </p:nvSpPr>
        <p:spPr>
          <a:xfrm>
            <a:off x="2412273" y="3206250"/>
            <a:ext cx="2974975" cy="3064042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>
              <a:solidFill>
                <a:srgbClr val="00B050"/>
              </a:solidFill>
            </a:endParaRPr>
          </a:p>
        </p:txBody>
      </p:sp>
      <p:sp>
        <p:nvSpPr>
          <p:cNvPr id="8" name="Textfeld 2">
            <a:extLst>
              <a:ext uri="{FF2B5EF4-FFF2-40B4-BE49-F238E27FC236}">
                <a16:creationId xmlns:a16="http://schemas.microsoft.com/office/drawing/2014/main" id="{C05C8E54-33D9-4552-BD86-10BBE0C70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02" y="4344047"/>
            <a:ext cx="2036852" cy="80010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Definitionsmenge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=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SchülerInnen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68BF434-7188-4DA2-A8EC-CF4BD7EBC4FF}"/>
              </a:ext>
            </a:extLst>
          </p:cNvPr>
          <p:cNvSpPr/>
          <p:nvPr/>
        </p:nvSpPr>
        <p:spPr>
          <a:xfrm>
            <a:off x="7296785" y="3337476"/>
            <a:ext cx="1927860" cy="2608966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10" name="Textfeld 2">
            <a:extLst>
              <a:ext uri="{FF2B5EF4-FFF2-40B4-BE49-F238E27FC236}">
                <a16:creationId xmlns:a16="http://schemas.microsoft.com/office/drawing/2014/main" id="{AF2F9332-9416-4C6D-BA1E-2D0888D1E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5902" y="4399694"/>
            <a:ext cx="2313305" cy="74445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Wertemenge W</a:t>
            </a:r>
            <a:b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Schulnoten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B259861-B264-4F4C-A5DB-B80671A260BB}"/>
              </a:ext>
            </a:extLst>
          </p:cNvPr>
          <p:cNvSpPr txBox="1"/>
          <p:nvPr/>
        </p:nvSpPr>
        <p:spPr>
          <a:xfrm>
            <a:off x="3745070" y="3317644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69ADEA3-5283-4E50-8200-A225C216DFCF}"/>
              </a:ext>
            </a:extLst>
          </p:cNvPr>
          <p:cNvSpPr txBox="1"/>
          <p:nvPr/>
        </p:nvSpPr>
        <p:spPr>
          <a:xfrm>
            <a:off x="3260338" y="3686976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S2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3D3BEDC-B3D4-4F8A-9BDD-BF17228E6583}"/>
              </a:ext>
            </a:extLst>
          </p:cNvPr>
          <p:cNvSpPr txBox="1"/>
          <p:nvPr/>
        </p:nvSpPr>
        <p:spPr>
          <a:xfrm>
            <a:off x="4108403" y="4056308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S3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AD212BF-F5E9-4843-9212-21D442491A1A}"/>
              </a:ext>
            </a:extLst>
          </p:cNvPr>
          <p:cNvSpPr txBox="1"/>
          <p:nvPr/>
        </p:nvSpPr>
        <p:spPr>
          <a:xfrm>
            <a:off x="3382346" y="4553605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S4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7E2C15A-D463-4B4A-B29D-DD90CDA7DD90}"/>
              </a:ext>
            </a:extLst>
          </p:cNvPr>
          <p:cNvSpPr txBox="1"/>
          <p:nvPr/>
        </p:nvSpPr>
        <p:spPr>
          <a:xfrm>
            <a:off x="4182424" y="4833656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S5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6927A32-F1C1-47D3-86CA-A331F0E0589D}"/>
              </a:ext>
            </a:extLst>
          </p:cNvPr>
          <p:cNvSpPr txBox="1"/>
          <p:nvPr/>
        </p:nvSpPr>
        <p:spPr>
          <a:xfrm>
            <a:off x="3382346" y="5235568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S6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29D7069-543B-4EC0-9634-3BE415259FF1}"/>
              </a:ext>
            </a:extLst>
          </p:cNvPr>
          <p:cNvSpPr txBox="1"/>
          <p:nvPr/>
        </p:nvSpPr>
        <p:spPr>
          <a:xfrm>
            <a:off x="3911030" y="5683714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S7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6DA3A26-0A1A-457F-97D1-244A207D8D5B}"/>
              </a:ext>
            </a:extLst>
          </p:cNvPr>
          <p:cNvSpPr txBox="1"/>
          <p:nvPr/>
        </p:nvSpPr>
        <p:spPr>
          <a:xfrm>
            <a:off x="8091340" y="3502310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1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8691A22-136D-4D55-9D22-386E83486641}"/>
              </a:ext>
            </a:extLst>
          </p:cNvPr>
          <p:cNvSpPr txBox="1"/>
          <p:nvPr/>
        </p:nvSpPr>
        <p:spPr>
          <a:xfrm>
            <a:off x="8091340" y="4028861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2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E7E0C26E-CB0D-481F-A626-BC727FFB6B18}"/>
              </a:ext>
            </a:extLst>
          </p:cNvPr>
          <p:cNvSpPr txBox="1"/>
          <p:nvPr/>
        </p:nvSpPr>
        <p:spPr>
          <a:xfrm>
            <a:off x="8091340" y="4553605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3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E94C45A-588C-4D32-80DD-28C05DB9D9C6}"/>
              </a:ext>
            </a:extLst>
          </p:cNvPr>
          <p:cNvSpPr txBox="1"/>
          <p:nvPr/>
        </p:nvSpPr>
        <p:spPr>
          <a:xfrm>
            <a:off x="8098811" y="5045857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4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E83C1B9-A352-4E6A-B64B-28F36B1B1862}"/>
              </a:ext>
            </a:extLst>
          </p:cNvPr>
          <p:cNvSpPr txBox="1"/>
          <p:nvPr/>
        </p:nvSpPr>
        <p:spPr>
          <a:xfrm>
            <a:off x="8098811" y="5538109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5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593FC5A8-B997-4930-A54C-14CA1CB241D1}"/>
              </a:ext>
            </a:extLst>
          </p:cNvPr>
          <p:cNvCxnSpPr>
            <a:cxnSpLocks/>
          </p:cNvCxnSpPr>
          <p:nvPr/>
        </p:nvCxnSpPr>
        <p:spPr>
          <a:xfrm>
            <a:off x="4108403" y="3502310"/>
            <a:ext cx="3952949" cy="1235961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3F39D527-3A96-4E51-97B3-4440F11A7B0B}"/>
              </a:ext>
            </a:extLst>
          </p:cNvPr>
          <p:cNvCxnSpPr>
            <a:cxnSpLocks/>
          </p:cNvCxnSpPr>
          <p:nvPr/>
        </p:nvCxnSpPr>
        <p:spPr>
          <a:xfrm>
            <a:off x="3656825" y="3818716"/>
            <a:ext cx="4404527" cy="1384272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FEE201E8-C83F-4159-B216-3777FE1379EE}"/>
              </a:ext>
            </a:extLst>
          </p:cNvPr>
          <p:cNvCxnSpPr>
            <a:cxnSpLocks/>
          </p:cNvCxnSpPr>
          <p:nvPr/>
        </p:nvCxnSpPr>
        <p:spPr>
          <a:xfrm flipV="1">
            <a:off x="4429536" y="4188048"/>
            <a:ext cx="3631816" cy="5051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A4840B53-07AC-4834-B2BB-C2B5E694089C}"/>
              </a:ext>
            </a:extLst>
          </p:cNvPr>
          <p:cNvCxnSpPr>
            <a:cxnSpLocks/>
          </p:cNvCxnSpPr>
          <p:nvPr/>
        </p:nvCxnSpPr>
        <p:spPr>
          <a:xfrm flipV="1">
            <a:off x="3745070" y="3755510"/>
            <a:ext cx="4316282" cy="98904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5EF1E038-9EF6-4581-812E-1EFFDCD949C8}"/>
              </a:ext>
            </a:extLst>
          </p:cNvPr>
          <p:cNvCxnSpPr>
            <a:cxnSpLocks/>
          </p:cNvCxnSpPr>
          <p:nvPr/>
        </p:nvCxnSpPr>
        <p:spPr>
          <a:xfrm flipV="1">
            <a:off x="4555573" y="4311492"/>
            <a:ext cx="3505779" cy="72929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FFAFDD93-B235-411B-8020-844A10D96B41}"/>
              </a:ext>
            </a:extLst>
          </p:cNvPr>
          <p:cNvCxnSpPr>
            <a:cxnSpLocks/>
          </p:cNvCxnSpPr>
          <p:nvPr/>
        </p:nvCxnSpPr>
        <p:spPr>
          <a:xfrm>
            <a:off x="3702445" y="5387709"/>
            <a:ext cx="4358907" cy="206737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DEE5C68B-8E18-4A50-B043-16824F55F309}"/>
              </a:ext>
            </a:extLst>
          </p:cNvPr>
          <p:cNvCxnSpPr>
            <a:cxnSpLocks/>
          </p:cNvCxnSpPr>
          <p:nvPr/>
        </p:nvCxnSpPr>
        <p:spPr>
          <a:xfrm flipV="1">
            <a:off x="4263093" y="5779167"/>
            <a:ext cx="3798259" cy="10440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4326A0E2-898A-4B27-928B-1CE4722880FB}"/>
              </a:ext>
            </a:extLst>
          </p:cNvPr>
          <p:cNvSpPr/>
          <p:nvPr/>
        </p:nvSpPr>
        <p:spPr>
          <a:xfrm>
            <a:off x="423117" y="379419"/>
            <a:ext cx="4434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Welcher Graph stellt eine Funktion dar?</a:t>
            </a:r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4C49A36-4B5E-4A5E-BFB4-E01AC3B4D5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728" b="6666"/>
          <a:stretch/>
        </p:blipFill>
        <p:spPr>
          <a:xfrm>
            <a:off x="552450" y="1085850"/>
            <a:ext cx="3555255" cy="3943350"/>
          </a:xfrm>
          <a:prstGeom prst="rect">
            <a:avLst/>
          </a:prstGeom>
        </p:spPr>
      </p:pic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7B54D36E-F7F8-4C88-A323-3EE119EA9CEE}"/>
              </a:ext>
            </a:extLst>
          </p:cNvPr>
          <p:cNvCxnSpPr/>
          <p:nvPr/>
        </p:nvCxnSpPr>
        <p:spPr>
          <a:xfrm flipV="1">
            <a:off x="2219325" y="3171825"/>
            <a:ext cx="0" cy="12096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8C148BBD-48C3-42FA-B598-829719F724E0}"/>
              </a:ext>
            </a:extLst>
          </p:cNvPr>
          <p:cNvCxnSpPr>
            <a:cxnSpLocks/>
          </p:cNvCxnSpPr>
          <p:nvPr/>
        </p:nvCxnSpPr>
        <p:spPr>
          <a:xfrm flipV="1">
            <a:off x="2219325" y="3171825"/>
            <a:ext cx="504825" cy="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C55A6A5-28A0-4456-A6B4-45432A4974D6}"/>
              </a:ext>
            </a:extLst>
          </p:cNvPr>
          <p:cNvCxnSpPr>
            <a:cxnSpLocks/>
          </p:cNvCxnSpPr>
          <p:nvPr/>
        </p:nvCxnSpPr>
        <p:spPr>
          <a:xfrm flipV="1">
            <a:off x="3324225" y="1790700"/>
            <a:ext cx="0" cy="25908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15E71AFC-3F74-4A75-B969-E9E80CA7A234}"/>
              </a:ext>
            </a:extLst>
          </p:cNvPr>
          <p:cNvCxnSpPr>
            <a:cxnSpLocks/>
          </p:cNvCxnSpPr>
          <p:nvPr/>
        </p:nvCxnSpPr>
        <p:spPr>
          <a:xfrm>
            <a:off x="2724150" y="1790700"/>
            <a:ext cx="6191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7C4702DE-CC26-4611-9187-6B01DD1CB054}"/>
              </a:ext>
            </a:extLst>
          </p:cNvPr>
          <p:cNvCxnSpPr>
            <a:cxnSpLocks/>
          </p:cNvCxnSpPr>
          <p:nvPr/>
        </p:nvCxnSpPr>
        <p:spPr>
          <a:xfrm flipV="1">
            <a:off x="1085850" y="2343150"/>
            <a:ext cx="0" cy="20383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61EC172E-6DCB-45AE-AE6B-5DA5DF45B0C2}"/>
              </a:ext>
            </a:extLst>
          </p:cNvPr>
          <p:cNvCxnSpPr>
            <a:cxnSpLocks/>
          </p:cNvCxnSpPr>
          <p:nvPr/>
        </p:nvCxnSpPr>
        <p:spPr>
          <a:xfrm>
            <a:off x="1100138" y="2343150"/>
            <a:ext cx="16240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Grafik 26">
            <a:extLst>
              <a:ext uri="{FF2B5EF4-FFF2-40B4-BE49-F238E27FC236}">
                <a16:creationId xmlns:a16="http://schemas.microsoft.com/office/drawing/2014/main" id="{5D9BAD59-AC4D-4206-BF21-994F911C31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877" b="7084"/>
          <a:stretch/>
        </p:blipFill>
        <p:spPr>
          <a:xfrm>
            <a:off x="6567089" y="835471"/>
            <a:ext cx="3996136" cy="4501258"/>
          </a:xfrm>
          <a:prstGeom prst="rect">
            <a:avLst/>
          </a:prstGeom>
        </p:spPr>
      </p:pic>
      <p:sp>
        <p:nvSpPr>
          <p:cNvPr id="41" name="Bogen 40">
            <a:extLst>
              <a:ext uri="{FF2B5EF4-FFF2-40B4-BE49-F238E27FC236}">
                <a16:creationId xmlns:a16="http://schemas.microsoft.com/office/drawing/2014/main" id="{1560B6F7-A83A-49BC-A32B-25E08421B5EB}"/>
              </a:ext>
            </a:extLst>
          </p:cNvPr>
          <p:cNvSpPr/>
          <p:nvPr/>
        </p:nvSpPr>
        <p:spPr>
          <a:xfrm>
            <a:off x="6879480" y="3028950"/>
            <a:ext cx="2664570" cy="1143000"/>
          </a:xfrm>
          <a:prstGeom prst="arc">
            <a:avLst>
              <a:gd name="adj1" fmla="val 16200000"/>
              <a:gd name="adj2" fmla="val 1045825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2" name="Bogen 41">
            <a:extLst>
              <a:ext uri="{FF2B5EF4-FFF2-40B4-BE49-F238E27FC236}">
                <a16:creationId xmlns:a16="http://schemas.microsoft.com/office/drawing/2014/main" id="{C7144526-8F36-48AF-A539-9871DA43C1D1}"/>
              </a:ext>
            </a:extLst>
          </p:cNvPr>
          <p:cNvSpPr/>
          <p:nvPr/>
        </p:nvSpPr>
        <p:spPr>
          <a:xfrm>
            <a:off x="6954464" y="1790700"/>
            <a:ext cx="4137398" cy="1285875"/>
          </a:xfrm>
          <a:prstGeom prst="arc">
            <a:avLst>
              <a:gd name="adj1" fmla="val 8575200"/>
              <a:gd name="adj2" fmla="val 2025089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16B2625C-23E0-4157-A38F-B8A5A6A28D41}"/>
              </a:ext>
            </a:extLst>
          </p:cNvPr>
          <p:cNvCxnSpPr/>
          <p:nvPr/>
        </p:nvCxnSpPr>
        <p:spPr>
          <a:xfrm flipV="1">
            <a:off x="7286625" y="2076450"/>
            <a:ext cx="0" cy="2533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929846F9-8D5C-4CF7-8C5F-CAEC4D2715C3}"/>
              </a:ext>
            </a:extLst>
          </p:cNvPr>
          <p:cNvCxnSpPr>
            <a:cxnSpLocks/>
          </p:cNvCxnSpPr>
          <p:nvPr/>
        </p:nvCxnSpPr>
        <p:spPr>
          <a:xfrm>
            <a:off x="7278315" y="2095500"/>
            <a:ext cx="1656135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B272E837-3F23-494D-A9D2-E4436D9966D9}"/>
              </a:ext>
            </a:extLst>
          </p:cNvPr>
          <p:cNvCxnSpPr>
            <a:cxnSpLocks/>
          </p:cNvCxnSpPr>
          <p:nvPr/>
        </p:nvCxnSpPr>
        <p:spPr>
          <a:xfrm>
            <a:off x="7278315" y="2771775"/>
            <a:ext cx="1656135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D0EDCFF4-F7CD-4B4C-B49F-126D4E48916F}"/>
              </a:ext>
            </a:extLst>
          </p:cNvPr>
          <p:cNvCxnSpPr>
            <a:cxnSpLocks/>
          </p:cNvCxnSpPr>
          <p:nvPr/>
        </p:nvCxnSpPr>
        <p:spPr>
          <a:xfrm>
            <a:off x="7278315" y="3990975"/>
            <a:ext cx="1656135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feld 51">
            <a:extLst>
              <a:ext uri="{FF2B5EF4-FFF2-40B4-BE49-F238E27FC236}">
                <a16:creationId xmlns:a16="http://schemas.microsoft.com/office/drawing/2014/main" id="{B7AF1809-BAF1-4703-9719-A4ACC1AF5529}"/>
              </a:ext>
            </a:extLst>
          </p:cNvPr>
          <p:cNvSpPr txBox="1"/>
          <p:nvPr/>
        </p:nvSpPr>
        <p:spPr>
          <a:xfrm>
            <a:off x="7086600" y="5486057"/>
            <a:ext cx="3354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>
                <a:highlight>
                  <a:srgbClr val="FFFF00"/>
                </a:highlight>
              </a:rPr>
              <a:t>x-Wert: 3y-Werte!!!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D1C9B6C5-79F4-4CFB-A8CE-E58EDF6DC885}"/>
              </a:ext>
            </a:extLst>
          </p:cNvPr>
          <p:cNvSpPr txBox="1"/>
          <p:nvPr/>
        </p:nvSpPr>
        <p:spPr>
          <a:xfrm>
            <a:off x="7247252" y="6104184"/>
            <a:ext cx="3033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>
                <a:highlight>
                  <a:srgbClr val="00FF00"/>
                </a:highlight>
              </a:rPr>
              <a:t>-&gt; KEINE Funktion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E6F8F47E-FC12-4FD3-A805-96C85B992A67}"/>
              </a:ext>
            </a:extLst>
          </p:cNvPr>
          <p:cNvSpPr txBox="1"/>
          <p:nvPr/>
        </p:nvSpPr>
        <p:spPr>
          <a:xfrm>
            <a:off x="199742" y="5181927"/>
            <a:ext cx="4657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dirty="0">
                <a:highlight>
                  <a:srgbClr val="FFFF00"/>
                </a:highlight>
              </a:rPr>
              <a:t>Jeder x-Wert: genau ein y-Wert!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5A5972E0-C4E4-4BE8-98B1-09D76800B6D3}"/>
              </a:ext>
            </a:extLst>
          </p:cNvPr>
          <p:cNvSpPr txBox="1"/>
          <p:nvPr/>
        </p:nvSpPr>
        <p:spPr>
          <a:xfrm>
            <a:off x="1525745" y="5801380"/>
            <a:ext cx="2005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>
                <a:highlight>
                  <a:srgbClr val="00FF00"/>
                </a:highlight>
              </a:rPr>
              <a:t>-&gt; Funktion</a:t>
            </a:r>
          </a:p>
        </p:txBody>
      </p:sp>
    </p:spTree>
    <p:extLst>
      <p:ext uri="{BB962C8B-B14F-4D97-AF65-F5344CB8AC3E}">
        <p14:creationId xmlns:p14="http://schemas.microsoft.com/office/powerpoint/2010/main" val="295825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52" grpId="0"/>
      <p:bldP spid="53" grpId="0"/>
      <p:bldP spid="54" grpId="0"/>
      <p:bldP spid="5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259</Words>
  <Application>Microsoft Office PowerPoint</Application>
  <PresentationFormat>Breitbild</PresentationFormat>
  <Paragraphs>52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Georgia</vt:lpstr>
      <vt:lpstr>Trebuchet MS</vt:lpstr>
      <vt:lpstr>Wingdings</vt:lpstr>
      <vt:lpstr>Holzart</vt:lpstr>
      <vt:lpstr>Definition einer Funktion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82</cp:revision>
  <dcterms:created xsi:type="dcterms:W3CDTF">2020-04-09T06:13:57Z</dcterms:created>
  <dcterms:modified xsi:type="dcterms:W3CDTF">2022-11-04T08:10:10Z</dcterms:modified>
</cp:coreProperties>
</file>