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95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4-01T18:36:47.420" v="1007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4-01T18:36:47.420" v="1007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0411B072-A5EF-41B6-9D46-BAA24348DEF7}"/>
    <pc:docChg chg="custSel delSld modSld">
      <pc:chgData name="Tegischer Lukas" userId="f78daebb-0565-485c-bd0e-1cd035e796ff" providerId="ADAL" clId="{0411B072-A5EF-41B6-9D46-BAA24348DEF7}" dt="2022-11-04T11:13:15.055" v="12" actId="47"/>
      <pc:docMkLst>
        <pc:docMk/>
      </pc:docMkLst>
      <pc:sldChg chg="delSp mod">
        <pc:chgData name="Tegischer Lukas" userId="f78daebb-0565-485c-bd0e-1cd035e796ff" providerId="ADAL" clId="{0411B072-A5EF-41B6-9D46-BAA24348DEF7}" dt="2022-11-04T11:13:01.738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0411B072-A5EF-41B6-9D46-BAA24348DEF7}" dt="2022-11-04T11:13:01.738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0411B072-A5EF-41B6-9D46-BAA24348DEF7}" dt="2022-11-04T11:13:15.055" v="12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0411B072-A5EF-41B6-9D46-BAA24348DEF7}" dt="2022-11-04T11:13:02.531" v="1" actId="478"/>
        <pc:sldMkLst>
          <pc:docMk/>
          <pc:sldMk cId="442268101" sldId="295"/>
        </pc:sldMkLst>
        <pc:picChg chg="del">
          <ac:chgData name="Tegischer Lukas" userId="f78daebb-0565-485c-bd0e-1cd035e796ff" providerId="ADAL" clId="{0411B072-A5EF-41B6-9D46-BAA24348DEF7}" dt="2022-11-04T11:13:02.531" v="1" actId="478"/>
          <ac:picMkLst>
            <pc:docMk/>
            <pc:sldMk cId="442268101" sldId="29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03.147" v="2" actId="478"/>
        <pc:sldMkLst>
          <pc:docMk/>
          <pc:sldMk cId="954121800" sldId="315"/>
        </pc:sldMkLst>
        <pc:picChg chg="del">
          <ac:chgData name="Tegischer Lukas" userId="f78daebb-0565-485c-bd0e-1cd035e796ff" providerId="ADAL" clId="{0411B072-A5EF-41B6-9D46-BAA24348DEF7}" dt="2022-11-04T11:13:03.147" v="2" actId="478"/>
          <ac:picMkLst>
            <pc:docMk/>
            <pc:sldMk cId="954121800" sldId="31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06.026" v="3" actId="478"/>
        <pc:sldMkLst>
          <pc:docMk/>
          <pc:sldMk cId="1152790701" sldId="316"/>
        </pc:sldMkLst>
        <pc:picChg chg="del">
          <ac:chgData name="Tegischer Lukas" userId="f78daebb-0565-485c-bd0e-1cd035e796ff" providerId="ADAL" clId="{0411B072-A5EF-41B6-9D46-BAA24348DEF7}" dt="2022-11-04T11:13:06.026" v="3" actId="478"/>
          <ac:picMkLst>
            <pc:docMk/>
            <pc:sldMk cId="1152790701" sldId="316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09.568" v="5" actId="478"/>
        <pc:sldMkLst>
          <pc:docMk/>
          <pc:sldMk cId="1047625321" sldId="317"/>
        </pc:sldMkLst>
        <pc:picChg chg="del">
          <ac:chgData name="Tegischer Lukas" userId="f78daebb-0565-485c-bd0e-1cd035e796ff" providerId="ADAL" clId="{0411B072-A5EF-41B6-9D46-BAA24348DEF7}" dt="2022-11-04T11:13:09.568" v="5" actId="478"/>
          <ac:picMkLst>
            <pc:docMk/>
            <pc:sldMk cId="1047625321" sldId="317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0.243" v="6" actId="478"/>
        <pc:sldMkLst>
          <pc:docMk/>
          <pc:sldMk cId="1223748339" sldId="318"/>
        </pc:sldMkLst>
        <pc:picChg chg="del">
          <ac:chgData name="Tegischer Lukas" userId="f78daebb-0565-485c-bd0e-1cd035e796ff" providerId="ADAL" clId="{0411B072-A5EF-41B6-9D46-BAA24348DEF7}" dt="2022-11-04T11:13:10.243" v="6" actId="478"/>
          <ac:picMkLst>
            <pc:docMk/>
            <pc:sldMk cId="1223748339" sldId="31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0.862" v="7" actId="478"/>
        <pc:sldMkLst>
          <pc:docMk/>
          <pc:sldMk cId="1457261886" sldId="319"/>
        </pc:sldMkLst>
        <pc:picChg chg="del">
          <ac:chgData name="Tegischer Lukas" userId="f78daebb-0565-485c-bd0e-1cd035e796ff" providerId="ADAL" clId="{0411B072-A5EF-41B6-9D46-BAA24348DEF7}" dt="2022-11-04T11:13:10.862" v="7" actId="478"/>
          <ac:picMkLst>
            <pc:docMk/>
            <pc:sldMk cId="1457261886" sldId="319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1.473" v="8" actId="478"/>
        <pc:sldMkLst>
          <pc:docMk/>
          <pc:sldMk cId="407051604" sldId="320"/>
        </pc:sldMkLst>
        <pc:picChg chg="del">
          <ac:chgData name="Tegischer Lukas" userId="f78daebb-0565-485c-bd0e-1cd035e796ff" providerId="ADAL" clId="{0411B072-A5EF-41B6-9D46-BAA24348DEF7}" dt="2022-11-04T11:13:11.473" v="8" actId="478"/>
          <ac:picMkLst>
            <pc:docMk/>
            <pc:sldMk cId="407051604" sldId="32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2.188" v="9" actId="478"/>
        <pc:sldMkLst>
          <pc:docMk/>
          <pc:sldMk cId="373495819" sldId="321"/>
        </pc:sldMkLst>
        <pc:picChg chg="del">
          <ac:chgData name="Tegischer Lukas" userId="f78daebb-0565-485c-bd0e-1cd035e796ff" providerId="ADAL" clId="{0411B072-A5EF-41B6-9D46-BAA24348DEF7}" dt="2022-11-04T11:13:12.188" v="9" actId="478"/>
          <ac:picMkLst>
            <pc:docMk/>
            <pc:sldMk cId="373495819" sldId="321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3.076" v="10" actId="478"/>
        <pc:sldMkLst>
          <pc:docMk/>
          <pc:sldMk cId="1600575517" sldId="322"/>
        </pc:sldMkLst>
        <pc:picChg chg="del">
          <ac:chgData name="Tegischer Lukas" userId="f78daebb-0565-485c-bd0e-1cd035e796ff" providerId="ADAL" clId="{0411B072-A5EF-41B6-9D46-BAA24348DEF7}" dt="2022-11-04T11:13:13.076" v="10" actId="478"/>
          <ac:picMkLst>
            <pc:docMk/>
            <pc:sldMk cId="1600575517" sldId="32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0411B072-A5EF-41B6-9D46-BAA24348DEF7}" dt="2022-11-04T11:13:13.685" v="11" actId="478"/>
        <pc:sldMkLst>
          <pc:docMk/>
          <pc:sldMk cId="3358788559" sldId="323"/>
        </pc:sldMkLst>
        <pc:picChg chg="del">
          <ac:chgData name="Tegischer Lukas" userId="f78daebb-0565-485c-bd0e-1cd035e796ff" providerId="ADAL" clId="{0411B072-A5EF-41B6-9D46-BAA24348DEF7}" dt="2022-11-04T11:13:13.685" v="11" actId="478"/>
          <ac:picMkLst>
            <pc:docMk/>
            <pc:sldMk cId="3358788559" sldId="323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0411B072-A5EF-41B6-9D46-BAA24348DEF7}" dt="2022-11-04T11:13:07.514" v="4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5018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5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88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804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161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4097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2999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53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97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09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Grad- und Bogenmaß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B99D101-8CD5-4AAD-9D41-69F84DA27C43}"/>
                  </a:ext>
                </a:extLst>
              </p:cNvPr>
              <p:cNvSpPr/>
              <p:nvPr/>
            </p:nvSpPr>
            <p:spPr>
              <a:xfrm>
                <a:off x="7745042" y="307016"/>
                <a:ext cx="2590324" cy="901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B99D101-8CD5-4AAD-9D41-69F84DA27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5042" y="307016"/>
                <a:ext cx="259032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7889C1D2-43F4-4C0C-B62A-5F9BBF6A4AB6}"/>
              </a:ext>
            </a:extLst>
          </p:cNvPr>
          <p:cNvSpPr/>
          <p:nvPr/>
        </p:nvSpPr>
        <p:spPr>
          <a:xfrm>
            <a:off x="311957" y="476293"/>
            <a:ext cx="5166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1)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Rechne das Gradmaß ins Bogenmaß um.</a:t>
            </a:r>
            <a:endParaRPr lang="de-A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F6B8C6-52D8-460D-82AE-65530507DAF2}"/>
                  </a:ext>
                </a:extLst>
              </p:cNvPr>
              <p:cNvSpPr/>
              <p:nvPr/>
            </p:nvSpPr>
            <p:spPr>
              <a:xfrm>
                <a:off x="529924" y="1208801"/>
                <a:ext cx="13267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27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1F6B8C6-52D8-460D-82AE-65530507DA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24" y="1208801"/>
                <a:ext cx="132671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382C1CBE-7DDD-4EE3-89F6-3BC18BF16079}"/>
                  </a:ext>
                </a:extLst>
              </p:cNvPr>
              <p:cNvSpPr/>
              <p:nvPr/>
            </p:nvSpPr>
            <p:spPr>
              <a:xfrm>
                <a:off x="529924" y="3875801"/>
                <a:ext cx="14966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288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382C1CBE-7DDD-4EE3-89F6-3BC18BF16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24" y="3875801"/>
                <a:ext cx="14966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57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16E392-78FA-410F-8032-18900D3A0FD2}"/>
                  </a:ext>
                </a:extLst>
              </p:cNvPr>
              <p:cNvSpPr/>
              <p:nvPr/>
            </p:nvSpPr>
            <p:spPr>
              <a:xfrm>
                <a:off x="8474652" y="250814"/>
                <a:ext cx="2216953" cy="901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180∙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16E392-78FA-410F-8032-18900D3A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652" y="250814"/>
                <a:ext cx="2216953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>
            <a:extLst>
              <a:ext uri="{FF2B5EF4-FFF2-40B4-BE49-F238E27FC236}">
                <a16:creationId xmlns:a16="http://schemas.microsoft.com/office/drawing/2014/main" id="{A570FB4D-55F1-464D-9A81-80EDD979BD0A}"/>
              </a:ext>
            </a:extLst>
          </p:cNvPr>
          <p:cNvSpPr/>
          <p:nvPr/>
        </p:nvSpPr>
        <p:spPr>
          <a:xfrm>
            <a:off x="369107" y="472830"/>
            <a:ext cx="5166158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2)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Rechne das Bogenmaß ins Gradmaß um.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1AF3865D-50E9-47D6-A98E-F0CCE747C495}"/>
                  </a:ext>
                </a:extLst>
              </p:cNvPr>
              <p:cNvSpPr/>
              <p:nvPr/>
            </p:nvSpPr>
            <p:spPr>
              <a:xfrm>
                <a:off x="369107" y="1225034"/>
                <a:ext cx="2037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=0,0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1AF3865D-50E9-47D6-A98E-F0CCE747C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7" y="1225034"/>
                <a:ext cx="2037481" cy="461665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42100F84-6684-46A1-B851-2564CA841455}"/>
                  </a:ext>
                </a:extLst>
              </p:cNvPr>
              <p:cNvSpPr/>
              <p:nvPr/>
            </p:nvSpPr>
            <p:spPr>
              <a:xfrm>
                <a:off x="369107" y="4006334"/>
                <a:ext cx="1867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de-AT" sz="2400" b="0" i="0" smtClean="0">
                          <a:latin typeface="Cambria Math" panose="02040503050406030204" pitchFamily="18" charset="0"/>
                        </a:rPr>
                        <m:t>,8</m:t>
                      </m:r>
                      <m:r>
                        <a:rPr lang="de-AT" sz="24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400" i="1">
                          <a:latin typeface="Cambria Math" panose="02040503050406030204" pitchFamily="18" charset="0"/>
                        </a:rPr>
                        <m:t>𝑟𝑎𝑑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42100F84-6684-46A1-B851-2564CA841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07" y="4006334"/>
                <a:ext cx="1867563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78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65923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Gradmaß und Bogenmaß</a:t>
            </a:r>
            <a:endParaRPr lang="de-AT" sz="32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A8AA135-F544-4145-B15A-FC69958C00FE}"/>
              </a:ext>
            </a:extLst>
          </p:cNvPr>
          <p:cNvSpPr/>
          <p:nvPr/>
        </p:nvSpPr>
        <p:spPr>
          <a:xfrm>
            <a:off x="528447" y="1183845"/>
            <a:ext cx="10186737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Bisher haben wir Winkel im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Gradmaß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gemessen. Ein rechter Winkel entspricht dabei 90°. Ein voller Winkel 360°. Wie der Name „Gradmaß“ bereits sagt, werden die Winkel in der </a:t>
            </a:r>
            <a:b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Einheit </a:t>
            </a:r>
            <a:r>
              <a:rPr lang="de-AT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 °</a:t>
            </a:r>
            <a:r>
              <a:rPr lang="de-AT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angegeben.</a:t>
            </a:r>
            <a:endParaRPr lang="de-A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D0BD138-C865-4A33-967E-CA295ED16D4D}"/>
              </a:ext>
            </a:extLst>
          </p:cNvPr>
          <p:cNvSpPr/>
          <p:nvPr/>
        </p:nvSpPr>
        <p:spPr>
          <a:xfrm>
            <a:off x="528447" y="2748749"/>
            <a:ext cx="6096000" cy="18239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 (Bogenmaß)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Bogenmaß eines Winkels ist das Verhältnis der Länge des zum Winkel gehörigen Kreisbogens b und dessen Radius r: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1719804-58B0-4014-B127-68A1798B4C63}"/>
                  </a:ext>
                </a:extLst>
              </p:cNvPr>
              <p:cNvSpPr/>
              <p:nvPr/>
            </p:nvSpPr>
            <p:spPr>
              <a:xfrm>
                <a:off x="0" y="4610147"/>
                <a:ext cx="6096000" cy="1630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𝐸𝑖𝑛h𝑒𝑖𝑡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de-AT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𝑹𝒂𝒅𝒊𝒂𝒏𝒕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𝑘𝑢𝑟𝑧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𝑟𝑎𝑑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F1719804-58B0-4014-B127-68A1798B4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10147"/>
                <a:ext cx="6096000" cy="16308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>
            <a:extLst>
              <a:ext uri="{FF2B5EF4-FFF2-40B4-BE49-F238E27FC236}">
                <a16:creationId xmlns:a16="http://schemas.microsoft.com/office/drawing/2014/main" id="{9EA8F967-8C63-469B-B5E1-9873FC0B91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b="70897"/>
          <a:stretch/>
        </p:blipFill>
        <p:spPr bwMode="auto">
          <a:xfrm>
            <a:off x="6674816" y="2859729"/>
            <a:ext cx="5102452" cy="2925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226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203575" y="465923"/>
                <a:ext cx="1157369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Gradmaß und Bogenmaß am Einheitskreis (Radius </a:t>
                </a:r>
                <a14:m>
                  <m:oMath xmlns:m="http://schemas.openxmlformats.org/officeDocument/2006/math">
                    <m:r>
                      <a:rPr lang="de-AT" sz="28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de-AT" sz="28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800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de-AT" sz="2800" b="1" u="sng" dirty="0">
                    <a:solidFill>
                      <a:srgbClr val="0070C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de-AT" sz="2800" b="1" u="sng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75" y="465923"/>
                <a:ext cx="11573693" cy="523220"/>
              </a:xfrm>
              <a:prstGeom prst="rect">
                <a:avLst/>
              </a:prstGeom>
              <a:blipFill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6F32EE9-6549-4985-AE91-229E7449DDE2}"/>
                  </a:ext>
                </a:extLst>
              </p:cNvPr>
              <p:cNvSpPr/>
              <p:nvPr/>
            </p:nvSpPr>
            <p:spPr>
              <a:xfrm>
                <a:off x="504384" y="1179834"/>
                <a:ext cx="10234863" cy="469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Beim Einheitskreis ist der Radius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Für die Berechnung des Kreisbogens gilt:</a:t>
                </a:r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56F32EE9-6549-4985-AE91-229E7449DD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84" y="1179834"/>
                <a:ext cx="10234863" cy="469039"/>
              </a:xfrm>
              <a:prstGeom prst="rect">
                <a:avLst/>
              </a:prstGeom>
              <a:blipFill>
                <a:blip r:embed="rId5"/>
                <a:stretch>
                  <a:fillRect l="-953" t="-9211" b="-3026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5354E719-103C-491A-9594-4D6889465C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994" b="39303"/>
          <a:stretch/>
        </p:blipFill>
        <p:spPr bwMode="auto">
          <a:xfrm>
            <a:off x="5737962" y="1880314"/>
            <a:ext cx="5574810" cy="45566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9E421-DD9B-42BE-AED5-0D1453D2B86D}"/>
                  </a:ext>
                </a:extLst>
              </p:cNvPr>
              <p:cNvSpPr/>
              <p:nvPr/>
            </p:nvSpPr>
            <p:spPr>
              <a:xfrm>
                <a:off x="705852" y="3257501"/>
                <a:ext cx="4636169" cy="1802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𝝋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de-AT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AT" sz="2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de-AT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</m:t>
                      </m:r>
                    </m:oMath>
                  </m:oMathPara>
                </a14:m>
                <a:endParaRPr lang="de-AT" sz="28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de-AT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dirty="0">
                    <a:highlight>
                      <a:srgbClr val="FFFF00"/>
                    </a:highlight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Im Einheitskreis entspricht somit die Länge des Kreisbogens dem Winkel im Bogenmaß!</a:t>
                </a:r>
                <a:endParaRPr lang="de-AT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EF9E421-DD9B-42BE-AED5-0D1453D2B8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2" y="3257501"/>
                <a:ext cx="4636169" cy="1802288"/>
              </a:xfrm>
              <a:prstGeom prst="rect">
                <a:avLst/>
              </a:prstGeom>
              <a:blipFill>
                <a:blip r:embed="rId8"/>
                <a:stretch>
                  <a:fillRect l="-132" r="-1053" b="-439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1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5" y="496701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Winkel im Bogenmaß = Länge des Kreisbogens am Einheitskreis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B5F603E-D9EA-4C3B-8803-B0FB2D63F4F2}"/>
                  </a:ext>
                </a:extLst>
              </p:cNvPr>
              <p:cNvSpPr/>
              <p:nvPr/>
            </p:nvSpPr>
            <p:spPr>
              <a:xfrm>
                <a:off x="1913118" y="1363800"/>
                <a:ext cx="8154605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de-AT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Erinnerung</a:t>
                </a:r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Umfang des Kreisbogens: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=2∙1∙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de-AT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3B5F603E-D9EA-4C3B-8803-B0FB2D63F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18" y="1363800"/>
                <a:ext cx="8154605" cy="491160"/>
              </a:xfrm>
              <a:prstGeom prst="rect">
                <a:avLst/>
              </a:prstGeom>
              <a:blipFill>
                <a:blip r:embed="rId4"/>
                <a:stretch>
                  <a:fillRect l="-1196" t="-3750" b="-2875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FA6630F-E5C4-4F50-ABBF-CC11493292CA}"/>
                  </a:ext>
                </a:extLst>
              </p:cNvPr>
              <p:cNvSpPr txBox="1"/>
              <p:nvPr/>
            </p:nvSpPr>
            <p:spPr>
              <a:xfrm>
                <a:off x="3847500" y="2198839"/>
                <a:ext cx="449700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𝟑𝟔𝟎</m:t>
                      </m:r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°=</m:t>
                      </m:r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4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𝒓𝒂𝒅</m:t>
                      </m:r>
                    </m:oMath>
                  </m:oMathPara>
                </a14:m>
                <a:endParaRPr lang="de-AT" sz="4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9FA6630F-E5C4-4F50-ABBF-CC1149329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500" y="2198839"/>
                <a:ext cx="4497000" cy="7386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9B2011-D3CF-4D52-B68F-11BD7C366864}"/>
                  </a:ext>
                </a:extLst>
              </p:cNvPr>
              <p:cNvSpPr txBox="1"/>
              <p:nvPr/>
            </p:nvSpPr>
            <p:spPr>
              <a:xfrm>
                <a:off x="681789" y="3290500"/>
                <a:ext cx="40008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180° </m:t>
                      </m:r>
                      <m:d>
                        <m:dPr>
                          <m:ctrlPr>
                            <a:rPr lang="de-A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h𝑎𝑙𝑏𝑒𝑟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AT" sz="2400" b="0" i="1" smtClean="0">
                              <a:latin typeface="Cambria Math" panose="02040503050406030204" pitchFamily="18" charset="0"/>
                            </a:rPr>
                            <m:t>𝐾𝑟𝑒𝑖𝑠𝑢𝑚𝑓𝑎𝑛𝑔</m:t>
                          </m:r>
                        </m:e>
                      </m:d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19B2011-D3CF-4D52-B68F-11BD7C366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9" y="3290500"/>
                <a:ext cx="4000839" cy="369332"/>
              </a:xfrm>
              <a:prstGeom prst="rect">
                <a:avLst/>
              </a:prstGeom>
              <a:blipFill>
                <a:blip r:embed="rId6"/>
                <a:stretch>
                  <a:fillRect l="-1067" r="-152" b="-38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474B6AA-C743-4F89-9766-4EF2154644EE}"/>
                  </a:ext>
                </a:extLst>
              </p:cNvPr>
              <p:cNvSpPr txBox="1"/>
              <p:nvPr/>
            </p:nvSpPr>
            <p:spPr>
              <a:xfrm>
                <a:off x="681788" y="4125539"/>
                <a:ext cx="548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474B6AA-C743-4F89-9766-4EF2154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8" y="4125539"/>
                <a:ext cx="548227" cy="369332"/>
              </a:xfrm>
              <a:prstGeom prst="rect">
                <a:avLst/>
              </a:prstGeom>
              <a:blipFill>
                <a:blip r:embed="rId7"/>
                <a:stretch>
                  <a:fillRect l="-11111" r="-11111" b="-10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B1FD612-B19B-418C-BCD2-E8AC237F15D7}"/>
                  </a:ext>
                </a:extLst>
              </p:cNvPr>
              <p:cNvSpPr txBox="1"/>
              <p:nvPr/>
            </p:nvSpPr>
            <p:spPr>
              <a:xfrm>
                <a:off x="681787" y="4960578"/>
                <a:ext cx="5482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CB1FD612-B19B-418C-BCD2-E8AC237F1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7" y="4960578"/>
                <a:ext cx="548227" cy="369332"/>
              </a:xfrm>
              <a:prstGeom prst="rect">
                <a:avLst/>
              </a:prstGeom>
              <a:blipFill>
                <a:blip r:embed="rId8"/>
                <a:stretch>
                  <a:fillRect l="-12222" r="-12222" b="-1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900CBB0-0111-4369-8E65-C62AC6128D87}"/>
                  </a:ext>
                </a:extLst>
              </p:cNvPr>
              <p:cNvSpPr txBox="1"/>
              <p:nvPr/>
            </p:nvSpPr>
            <p:spPr>
              <a:xfrm>
                <a:off x="681786" y="5745745"/>
                <a:ext cx="7181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0" i="1" smtClean="0">
                          <a:latin typeface="Cambria Math" panose="02040503050406030204" pitchFamily="18" charset="0"/>
                        </a:rPr>
                        <m:t>135°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900CBB0-0111-4369-8E65-C62AC6128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86" y="5745745"/>
                <a:ext cx="718145" cy="369332"/>
              </a:xfrm>
              <a:prstGeom prst="rect">
                <a:avLst/>
              </a:prstGeom>
              <a:blipFill>
                <a:blip r:embed="rId9"/>
                <a:stretch>
                  <a:fillRect l="-9322" r="-9322" b="-11667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27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3573" y="1651733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Winkel im Bogenmaß = Länge des Kreisbogens am Einheitskreis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492E4C6A-342E-4407-8A0E-C6A5204C9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453937"/>
                  </p:ext>
                </p:extLst>
              </p:nvPr>
            </p:nvGraphicFramePr>
            <p:xfrm>
              <a:off x="612120" y="3012645"/>
              <a:ext cx="10756601" cy="1486746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404468">
                      <a:extLst>
                        <a:ext uri="{9D8B030D-6E8A-4147-A177-3AD203B41FA5}">
                          <a16:colId xmlns:a16="http://schemas.microsoft.com/office/drawing/2014/main" val="1134423599"/>
                        </a:ext>
                      </a:extLst>
                    </a:gridCol>
                    <a:gridCol w="1046209">
                      <a:extLst>
                        <a:ext uri="{9D8B030D-6E8A-4147-A177-3AD203B41FA5}">
                          <a16:colId xmlns:a16="http://schemas.microsoft.com/office/drawing/2014/main" val="922479474"/>
                        </a:ext>
                      </a:extLst>
                    </a:gridCol>
                    <a:gridCol w="1052802">
                      <a:extLst>
                        <a:ext uri="{9D8B030D-6E8A-4147-A177-3AD203B41FA5}">
                          <a16:colId xmlns:a16="http://schemas.microsoft.com/office/drawing/2014/main" val="1641943957"/>
                        </a:ext>
                      </a:extLst>
                    </a:gridCol>
                    <a:gridCol w="1029724">
                      <a:extLst>
                        <a:ext uri="{9D8B030D-6E8A-4147-A177-3AD203B41FA5}">
                          <a16:colId xmlns:a16="http://schemas.microsoft.com/office/drawing/2014/main" val="1060576320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3283645314"/>
                        </a:ext>
                      </a:extLst>
                    </a:gridCol>
                    <a:gridCol w="1027526">
                      <a:extLst>
                        <a:ext uri="{9D8B030D-6E8A-4147-A177-3AD203B41FA5}">
                          <a16:colId xmlns:a16="http://schemas.microsoft.com/office/drawing/2014/main" val="1903953390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3661837249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259273052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1121927049"/>
                        </a:ext>
                      </a:extLst>
                    </a:gridCol>
                    <a:gridCol w="1037416">
                      <a:extLst>
                        <a:ext uri="{9D8B030D-6E8A-4147-A177-3AD203B41FA5}">
                          <a16:colId xmlns:a16="http://schemas.microsoft.com/office/drawing/2014/main" val="2113197939"/>
                        </a:ext>
                      </a:extLst>
                    </a:gridCol>
                  </a:tblGrid>
                  <a:tr h="5785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𝐢𝐧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°)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𝟗𝟎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𝟏𝟑𝟓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𝟏𝟖𝟎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𝟐𝟐𝟓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𝟐𝟕𝟎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𝟑𝟏𝟓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𝟑𝟔𝟎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140125947"/>
                      </a:ext>
                    </a:extLst>
                  </a:tr>
                  <a:tr h="90818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𝐢𝐧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𝛑</m:t>
                                    </m:r>
                                  </m:num>
                                  <m:den>
                                    <m:r>
                                      <a:rPr lang="de-AT" sz="2000" b="1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𝛑</m:t>
                                </m:r>
                                <m:r>
                                  <a:rPr lang="de-AT" sz="2000" b="1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AT" sz="2000" b="1" i="1">
                                    <a:effectLst/>
                                    <a:latin typeface="Cambria Math" panose="02040503050406030204" pitchFamily="18" charset="0"/>
                                  </a:rPr>
                                  <m:t>𝐫𝐚𝐝</m:t>
                                </m:r>
                              </m:oMath>
                            </m:oMathPara>
                          </a14:m>
                          <a:endParaRPr lang="de-AT" sz="20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6251033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>
                <a:extLst>
                  <a:ext uri="{FF2B5EF4-FFF2-40B4-BE49-F238E27FC236}">
                    <a16:creationId xmlns:a16="http://schemas.microsoft.com/office/drawing/2014/main" id="{492E4C6A-342E-4407-8A0E-C6A5204C9F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453937"/>
                  </p:ext>
                </p:extLst>
              </p:nvPr>
            </p:nvGraphicFramePr>
            <p:xfrm>
              <a:off x="612120" y="3012645"/>
              <a:ext cx="10756601" cy="1486746"/>
            </p:xfrm>
            <a:graphic>
              <a:graphicData uri="http://schemas.openxmlformats.org/drawingml/2006/table">
                <a:tbl>
                  <a:tblPr firstRow="1" firstCol="1" bandRow="1">
                    <a:tableStyleId>{7DF18680-E054-41AD-8BC1-D1AEF772440D}</a:tableStyleId>
                  </a:tblPr>
                  <a:tblGrid>
                    <a:gridCol w="1404468">
                      <a:extLst>
                        <a:ext uri="{9D8B030D-6E8A-4147-A177-3AD203B41FA5}">
                          <a16:colId xmlns:a16="http://schemas.microsoft.com/office/drawing/2014/main" val="1134423599"/>
                        </a:ext>
                      </a:extLst>
                    </a:gridCol>
                    <a:gridCol w="1046209">
                      <a:extLst>
                        <a:ext uri="{9D8B030D-6E8A-4147-A177-3AD203B41FA5}">
                          <a16:colId xmlns:a16="http://schemas.microsoft.com/office/drawing/2014/main" val="922479474"/>
                        </a:ext>
                      </a:extLst>
                    </a:gridCol>
                    <a:gridCol w="1052802">
                      <a:extLst>
                        <a:ext uri="{9D8B030D-6E8A-4147-A177-3AD203B41FA5}">
                          <a16:colId xmlns:a16="http://schemas.microsoft.com/office/drawing/2014/main" val="1641943957"/>
                        </a:ext>
                      </a:extLst>
                    </a:gridCol>
                    <a:gridCol w="1029724">
                      <a:extLst>
                        <a:ext uri="{9D8B030D-6E8A-4147-A177-3AD203B41FA5}">
                          <a16:colId xmlns:a16="http://schemas.microsoft.com/office/drawing/2014/main" val="1060576320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3283645314"/>
                        </a:ext>
                      </a:extLst>
                    </a:gridCol>
                    <a:gridCol w="1027526">
                      <a:extLst>
                        <a:ext uri="{9D8B030D-6E8A-4147-A177-3AD203B41FA5}">
                          <a16:colId xmlns:a16="http://schemas.microsoft.com/office/drawing/2014/main" val="1903953390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3661837249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259273052"/>
                        </a:ext>
                      </a:extLst>
                    </a:gridCol>
                    <a:gridCol w="1039614">
                      <a:extLst>
                        <a:ext uri="{9D8B030D-6E8A-4147-A177-3AD203B41FA5}">
                          <a16:colId xmlns:a16="http://schemas.microsoft.com/office/drawing/2014/main" val="1121927049"/>
                        </a:ext>
                      </a:extLst>
                    </a:gridCol>
                    <a:gridCol w="1037416">
                      <a:extLst>
                        <a:ext uri="{9D8B030D-6E8A-4147-A177-3AD203B41FA5}">
                          <a16:colId xmlns:a16="http://schemas.microsoft.com/office/drawing/2014/main" val="2113197939"/>
                        </a:ext>
                      </a:extLst>
                    </a:gridCol>
                  </a:tblGrid>
                  <a:tr h="578565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35" t="-1053" r="-669565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34302" t="-1053" r="-79534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948" t="-1053" r="-690751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0828" t="-1053" r="-607101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38235" t="-1053" r="-50352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41420" t="-1053" r="-40650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33918" t="-1053" r="-301754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738235" t="-1053" r="-20352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33333" t="-1053" r="-102339" b="-1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938824" t="-1053" r="-2941" b="-1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40125947"/>
                      </a:ext>
                    </a:extLst>
                  </a:tr>
                  <a:tr h="908181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35" t="-64000" r="-669565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34302" t="-64000" r="-79534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232948" t="-64000" r="-690751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340828" t="-64000" r="-607101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438235" t="-64000" r="-50352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541420" t="-64000" r="-40650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633918" t="-64000" r="-301754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738235" t="-64000" r="-20352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833333" t="-64000" r="-102339" b="-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938824" t="-64000" r="-2941" b="-1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510339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4762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414738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Winkel im Bogenmaß = Länge des Kreisbogens am Einheitskreis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442393-5F30-4D19-A956-C64DA3486E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33" r="2851" b="28130"/>
          <a:stretch/>
        </p:blipFill>
        <p:spPr bwMode="auto">
          <a:xfrm>
            <a:off x="2737100" y="1101882"/>
            <a:ext cx="6717798" cy="5626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37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200544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Umrechnungen: Grad- und Bogenmaß 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5B697F-13D8-4E51-A068-4A6A780894E5}"/>
              </a:ext>
            </a:extLst>
          </p:cNvPr>
          <p:cNvSpPr txBox="1"/>
          <p:nvPr/>
        </p:nvSpPr>
        <p:spPr>
          <a:xfrm>
            <a:off x="309153" y="883884"/>
            <a:ext cx="579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u="sng" dirty="0"/>
              <a:t>WH: 4. Klasse (Herleitung: Allgemeine Formel)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56D283-81F8-4778-9302-E8134935DA46}"/>
              </a:ext>
            </a:extLst>
          </p:cNvPr>
          <p:cNvSpPr txBox="1"/>
          <p:nvPr/>
        </p:nvSpPr>
        <p:spPr>
          <a:xfrm>
            <a:off x="2250854" y="1444115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Zentriwinkel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15B4EBE-5091-4BB4-810D-90331D00CBF8}"/>
              </a:ext>
            </a:extLst>
          </p:cNvPr>
          <p:cNvSpPr txBox="1"/>
          <p:nvPr/>
        </p:nvSpPr>
        <p:spPr>
          <a:xfrm>
            <a:off x="7117650" y="1444114"/>
            <a:ext cx="1819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b="1" dirty="0"/>
              <a:t>Bogenlänge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56FEA2B-90C6-4463-890C-28FABCF2D782}"/>
                  </a:ext>
                </a:extLst>
              </p:cNvPr>
              <p:cNvSpPr txBox="1"/>
              <p:nvPr/>
            </p:nvSpPr>
            <p:spPr>
              <a:xfrm>
                <a:off x="2716686" y="2200503"/>
                <a:ext cx="10772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056FEA2B-90C6-4463-890C-28FABCF2D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6" y="2200503"/>
                <a:ext cx="107721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F677EE4-7AE5-4116-92BC-944C9E5AF408}"/>
                  </a:ext>
                </a:extLst>
              </p:cNvPr>
              <p:cNvSpPr txBox="1"/>
              <p:nvPr/>
            </p:nvSpPr>
            <p:spPr>
              <a:xfrm>
                <a:off x="2716686" y="3109542"/>
                <a:ext cx="107721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F677EE4-7AE5-4116-92BC-944C9E5AF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686" y="3109542"/>
                <a:ext cx="1077218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BEEA67A-C70A-4915-A305-240FDDD8728D}"/>
                  </a:ext>
                </a:extLst>
              </p:cNvPr>
              <p:cNvSpPr txBox="1"/>
              <p:nvPr/>
            </p:nvSpPr>
            <p:spPr>
              <a:xfrm>
                <a:off x="2971563" y="4018581"/>
                <a:ext cx="56746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0" i="1" smtClean="0">
                          <a:latin typeface="Cambria Math" panose="02040503050406030204" pitchFamily="18" charset="0"/>
                        </a:rPr>
                        <m:t>1°</m:t>
                      </m:r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DBEEA67A-C70A-4915-A305-240FDDD87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563" y="4018581"/>
                <a:ext cx="56746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F2F213D-7232-41A1-BE65-766922B49484}"/>
                  </a:ext>
                </a:extLst>
              </p:cNvPr>
              <p:cNvSpPr txBox="1"/>
              <p:nvPr/>
            </p:nvSpPr>
            <p:spPr>
              <a:xfrm>
                <a:off x="2960341" y="4927620"/>
                <a:ext cx="58990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de-AT" sz="3600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de-AT" sz="3600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F2F213D-7232-41A1-BE65-766922B49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341" y="4927620"/>
                <a:ext cx="589905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63C8AA7-BF29-46B2-9AF4-6D7AAA63762F}"/>
                  </a:ext>
                </a:extLst>
              </p:cNvPr>
              <p:cNvSpPr/>
              <p:nvPr/>
            </p:nvSpPr>
            <p:spPr>
              <a:xfrm>
                <a:off x="4896247" y="5714697"/>
                <a:ext cx="2399503" cy="94275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3200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32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63C8AA7-BF29-46B2-9AF4-6D7AAA637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247" y="5714697"/>
                <a:ext cx="2399503" cy="9427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2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1" y="413513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Umrechnungen: Grad- und Bogenmaß 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65B697F-13D8-4E51-A068-4A6A780894E5}"/>
                  </a:ext>
                </a:extLst>
              </p:cNvPr>
              <p:cNvSpPr txBox="1"/>
              <p:nvPr/>
            </p:nvSpPr>
            <p:spPr>
              <a:xfrm>
                <a:off x="3698402" y="2602778"/>
                <a:ext cx="24190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2000" b="1" u="sng" dirty="0" err="1"/>
                  <a:t>Einheitkreis</a:t>
                </a:r>
                <a:r>
                  <a:rPr lang="de-AT" sz="2000" b="1" u="sng" dirty="0"/>
                  <a:t>: </a:t>
                </a:r>
                <a14:m>
                  <m:oMath xmlns:m="http://schemas.openxmlformats.org/officeDocument/2006/math">
                    <m:r>
                      <a:rPr lang="de-AT" sz="2000" b="1" i="1" u="sng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de-AT" sz="2000" b="1" i="1" u="sng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AT" sz="2000" b="1" i="1" u="sng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AT" sz="2000" b="1" u="sng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E65B697F-13D8-4E51-A068-4A6A78089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402" y="2602778"/>
                <a:ext cx="2419060" cy="400110"/>
              </a:xfrm>
              <a:prstGeom prst="rect">
                <a:avLst/>
              </a:prstGeom>
              <a:blipFill>
                <a:blip r:embed="rId4"/>
                <a:stretch>
                  <a:fillRect l="-2771" t="-10606" b="-2424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63C8AA7-BF29-46B2-9AF4-6D7AAA63762F}"/>
                  </a:ext>
                </a:extLst>
              </p:cNvPr>
              <p:cNvSpPr/>
              <p:nvPr/>
            </p:nvSpPr>
            <p:spPr>
              <a:xfrm>
                <a:off x="4896247" y="1217232"/>
                <a:ext cx="2399503" cy="9427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3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3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32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3200" b="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3200" b="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AT" sz="3200" b="0" i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3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063C8AA7-BF29-46B2-9AF4-6D7AAA637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247" y="1217232"/>
                <a:ext cx="2399503" cy="942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hteck 3">
            <a:extLst>
              <a:ext uri="{FF2B5EF4-FFF2-40B4-BE49-F238E27FC236}">
                <a16:creationId xmlns:a16="http://schemas.microsoft.com/office/drawing/2014/main" id="{C02EFF20-6065-435C-A023-F9F5946229CF}"/>
              </a:ext>
            </a:extLst>
          </p:cNvPr>
          <p:cNvSpPr/>
          <p:nvPr/>
        </p:nvSpPr>
        <p:spPr>
          <a:xfrm>
            <a:off x="864424" y="3714455"/>
            <a:ext cx="105060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400" b="1" u="sng" dirty="0">
                <a:solidFill>
                  <a:srgbClr val="00B05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Winkel im Bogenmaß = Länge des Kreisbogens am Einheitskreis</a:t>
            </a:r>
            <a:endParaRPr lang="de-AT" sz="2400" b="1" u="sng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168B74E-0135-4894-833F-CCEBC048A467}"/>
                  </a:ext>
                </a:extLst>
              </p:cNvPr>
              <p:cNvSpPr/>
              <p:nvPr/>
            </p:nvSpPr>
            <p:spPr>
              <a:xfrm>
                <a:off x="6566928" y="2440490"/>
                <a:ext cx="1457643" cy="724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40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AT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de-AT" sz="24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2168B74E-0135-4894-833F-CCEBC048A4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28" y="2440490"/>
                <a:ext cx="1457643" cy="724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75535B68-3BA4-4291-9370-A59F7A6E749C}"/>
                  </a:ext>
                </a:extLst>
              </p:cNvPr>
              <p:cNvSpPr/>
              <p:nvPr/>
            </p:nvSpPr>
            <p:spPr>
              <a:xfrm>
                <a:off x="3490190" y="4725400"/>
                <a:ext cx="5211620" cy="901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</a:rPr>
                        <m:t>𝐾𝑟𝑒𝑖𝑠𝑏𝑜𝑔𝑒𝑛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75535B68-3BA4-4291-9370-A59F7A6E7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90" y="4725400"/>
                <a:ext cx="5211620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4" grpId="0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-2012536" y="2466020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Umrechnung #1: Gradmaß -&gt; Bogenmaß 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75535B68-3BA4-4291-9370-A59F7A6E749C}"/>
                  </a:ext>
                </a:extLst>
              </p:cNvPr>
              <p:cNvSpPr/>
              <p:nvPr/>
            </p:nvSpPr>
            <p:spPr>
              <a:xfrm>
                <a:off x="3490190" y="826401"/>
                <a:ext cx="5211620" cy="90178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𝐾𝑟𝑒𝑖𝑠𝑏𝑜𝑔𝑒𝑛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de-AT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de-AT" sz="2800" i="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75535B68-3BA4-4291-9370-A59F7A6E7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190" y="826401"/>
                <a:ext cx="5211620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B99D101-8CD5-4AAD-9D41-69F84DA27C43}"/>
                  </a:ext>
                </a:extLst>
              </p:cNvPr>
              <p:cNvSpPr/>
              <p:nvPr/>
            </p:nvSpPr>
            <p:spPr>
              <a:xfrm>
                <a:off x="8040317" y="2276737"/>
                <a:ext cx="259032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8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°</m:t>
                          </m:r>
                        </m:num>
                        <m:den>
                          <m:r>
                            <a:rPr lang="de-AT" sz="2800">
                              <a:latin typeface="Cambria Math" panose="02040503050406030204" pitchFamily="18" charset="0"/>
                            </a:rPr>
                            <m:t>180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FB99D101-8CD5-4AAD-9D41-69F84DA27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17" y="2276737"/>
                <a:ext cx="2590324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D2025DE3-6304-42AD-BF2E-57C5D64BA08F}"/>
              </a:ext>
            </a:extLst>
          </p:cNvPr>
          <p:cNvSpPr/>
          <p:nvPr/>
        </p:nvSpPr>
        <p:spPr>
          <a:xfrm>
            <a:off x="-2012536" y="4364458"/>
            <a:ext cx="11573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Umrechnung #2: Bogenmaß -&gt; Gradmaß </a:t>
            </a:r>
            <a:endParaRPr lang="de-AT" sz="2800" b="1" u="sng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16E392-78FA-410F-8032-18900D3A0FD2}"/>
                  </a:ext>
                </a:extLst>
              </p:cNvPr>
              <p:cNvSpPr/>
              <p:nvPr/>
            </p:nvSpPr>
            <p:spPr>
              <a:xfrm>
                <a:off x="8227002" y="4175175"/>
                <a:ext cx="221695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80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AT" sz="280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de-AT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180∙</m:t>
                          </m:r>
                          <m:r>
                            <a:rPr lang="de-AT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de-AT" sz="2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de-AT" sz="2800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F016E392-78FA-410F-8032-18900D3A0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002" y="4175175"/>
                <a:ext cx="2216953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4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381</Words>
  <Application>Microsoft Office PowerPoint</Application>
  <PresentationFormat>Breitbild</PresentationFormat>
  <Paragraphs>80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Calibri</vt:lpstr>
      <vt:lpstr>Cambria Math</vt:lpstr>
      <vt:lpstr>Georgia</vt:lpstr>
      <vt:lpstr>Trebuchet MS</vt:lpstr>
      <vt:lpstr>Wingdings</vt:lpstr>
      <vt:lpstr>Holzart</vt:lpstr>
      <vt:lpstr>Grad- und Bogenmaß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94</cp:revision>
  <dcterms:created xsi:type="dcterms:W3CDTF">2020-04-09T06:13:57Z</dcterms:created>
  <dcterms:modified xsi:type="dcterms:W3CDTF">2022-11-04T11:13:15Z</dcterms:modified>
</cp:coreProperties>
</file>