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8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9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0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324" r:id="rId3"/>
    <p:sldId id="341" r:id="rId4"/>
    <p:sldId id="342" r:id="rId5"/>
    <p:sldId id="343" r:id="rId6"/>
    <p:sldId id="337" r:id="rId7"/>
    <p:sldId id="338" r:id="rId8"/>
    <p:sldId id="344" r:id="rId9"/>
    <p:sldId id="345" r:id="rId10"/>
    <p:sldId id="346" r:id="rId11"/>
    <p:sldId id="347" r:id="rId1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426A7286-E5E2-4CE0-9532-7801CD431EBB}"/>
    <pc:docChg chg="modSld">
      <pc:chgData name="Tegischer Lukas" userId="f78daebb-0565-485c-bd0e-1cd035e796ff" providerId="ADAL" clId="{426A7286-E5E2-4CE0-9532-7801CD431EBB}" dt="2022-04-18T19:34:25.646" v="3" actId="6549"/>
      <pc:docMkLst>
        <pc:docMk/>
      </pc:docMkLst>
      <pc:sldChg chg="modSp">
        <pc:chgData name="Tegischer Lukas" userId="f78daebb-0565-485c-bd0e-1cd035e796ff" providerId="ADAL" clId="{426A7286-E5E2-4CE0-9532-7801CD431EBB}" dt="2022-04-18T19:34:25.646" v="3" actId="6549"/>
        <pc:sldMkLst>
          <pc:docMk/>
          <pc:sldMk cId="2919697873" sldId="345"/>
        </pc:sldMkLst>
        <pc:spChg chg="mod">
          <ac:chgData name="Tegischer Lukas" userId="f78daebb-0565-485c-bd0e-1cd035e796ff" providerId="ADAL" clId="{426A7286-E5E2-4CE0-9532-7801CD431EBB}" dt="2022-04-18T19:34:25.646" v="3" actId="6549"/>
          <ac:spMkLst>
            <pc:docMk/>
            <pc:sldMk cId="2919697873" sldId="345"/>
            <ac:spMk id="7" creationId="{F5CB567F-5516-4B5C-B08E-1691AB39FADF}"/>
          </ac:spMkLst>
        </pc:spChg>
      </pc:sldChg>
    </pc:docChg>
  </pc:docChgLst>
  <pc:docChgLst>
    <pc:chgData name="Tegischer Lukas" userId="f78daebb-0565-485c-bd0e-1cd035e796ff" providerId="ADAL" clId="{BE270967-516B-4BE5-BB52-689CA60ABE8A}"/>
    <pc:docChg chg="custSel delSld modSld">
      <pc:chgData name="Tegischer Lukas" userId="f78daebb-0565-485c-bd0e-1cd035e796ff" providerId="ADAL" clId="{BE270967-516B-4BE5-BB52-689CA60ABE8A}" dt="2022-11-04T11:17:50.284" v="7" actId="47"/>
      <pc:docMkLst>
        <pc:docMk/>
      </pc:docMkLst>
      <pc:sldChg chg="delSp mod delAnim">
        <pc:chgData name="Tegischer Lukas" userId="f78daebb-0565-485c-bd0e-1cd035e796ff" providerId="ADAL" clId="{BE270967-516B-4BE5-BB52-689CA60ABE8A}" dt="2022-11-04T11:17:42.778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BE270967-516B-4BE5-BB52-689CA60ABE8A}" dt="2022-11-04T11:17:42.778" v="1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BE270967-516B-4BE5-BB52-689CA60ABE8A}" dt="2022-11-04T11:17:42.163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BE270967-516B-4BE5-BB52-689CA60ABE8A}" dt="2022-11-04T11:17:50.284" v="7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BE270967-516B-4BE5-BB52-689CA60ABE8A}" dt="2022-11-04T11:17:43.849" v="2" actId="478"/>
        <pc:sldMkLst>
          <pc:docMk/>
          <pc:sldMk cId="2738696002" sldId="324"/>
        </pc:sldMkLst>
        <pc:picChg chg="del">
          <ac:chgData name="Tegischer Lukas" userId="f78daebb-0565-485c-bd0e-1cd035e796ff" providerId="ADAL" clId="{BE270967-516B-4BE5-BB52-689CA60ABE8A}" dt="2022-11-04T11:17:43.849" v="2" actId="478"/>
          <ac:picMkLst>
            <pc:docMk/>
            <pc:sldMk cId="2738696002" sldId="324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BE270967-516B-4BE5-BB52-689CA60ABE8A}" dt="2022-11-04T11:17:46.359" v="6" actId="478"/>
        <pc:sldMkLst>
          <pc:docMk/>
          <pc:sldMk cId="986812351" sldId="337"/>
        </pc:sldMkLst>
        <pc:picChg chg="del">
          <ac:chgData name="Tegischer Lukas" userId="f78daebb-0565-485c-bd0e-1cd035e796ff" providerId="ADAL" clId="{BE270967-516B-4BE5-BB52-689CA60ABE8A}" dt="2022-11-04T11:17:46.359" v="6" actId="478"/>
          <ac:picMkLst>
            <pc:docMk/>
            <pc:sldMk cId="986812351" sldId="337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BE270967-516B-4BE5-BB52-689CA60ABE8A}" dt="2022-11-04T11:17:44.525" v="3" actId="478"/>
        <pc:sldMkLst>
          <pc:docMk/>
          <pc:sldMk cId="1245368849" sldId="341"/>
        </pc:sldMkLst>
        <pc:picChg chg="del">
          <ac:chgData name="Tegischer Lukas" userId="f78daebb-0565-485c-bd0e-1cd035e796ff" providerId="ADAL" clId="{BE270967-516B-4BE5-BB52-689CA60ABE8A}" dt="2022-11-04T11:17:44.525" v="3" actId="478"/>
          <ac:picMkLst>
            <pc:docMk/>
            <pc:sldMk cId="1245368849" sldId="341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BE270967-516B-4BE5-BB52-689CA60ABE8A}" dt="2022-11-04T11:17:45.092" v="4" actId="478"/>
        <pc:sldMkLst>
          <pc:docMk/>
          <pc:sldMk cId="3198157009" sldId="342"/>
        </pc:sldMkLst>
        <pc:picChg chg="del">
          <ac:chgData name="Tegischer Lukas" userId="f78daebb-0565-485c-bd0e-1cd035e796ff" providerId="ADAL" clId="{BE270967-516B-4BE5-BB52-689CA60ABE8A}" dt="2022-11-04T11:17:45.092" v="4" actId="478"/>
          <ac:picMkLst>
            <pc:docMk/>
            <pc:sldMk cId="3198157009" sldId="342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BE270967-516B-4BE5-BB52-689CA60ABE8A}" dt="2022-11-04T11:17:45.657" v="5" actId="478"/>
        <pc:sldMkLst>
          <pc:docMk/>
          <pc:sldMk cId="3056743295" sldId="343"/>
        </pc:sldMkLst>
        <pc:picChg chg="del">
          <ac:chgData name="Tegischer Lukas" userId="f78daebb-0565-485c-bd0e-1cd035e796ff" providerId="ADAL" clId="{BE270967-516B-4BE5-BB52-689CA60ABE8A}" dt="2022-11-04T11:17:45.657" v="5" actId="478"/>
          <ac:picMkLst>
            <pc:docMk/>
            <pc:sldMk cId="3056743295" sldId="343"/>
            <ac:picMk id="14" creationId="{053D7308-DE5D-4085-8981-CCF5F27D1668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Mappe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Mappe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Mappe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Mappe1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AT" sz="1800" b="1" dirty="0">
                <a:solidFill>
                  <a:srgbClr val="00B050"/>
                </a:solidFill>
              </a:rPr>
              <a:t>Lieblingsfarbe (25 Personen)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Tabelle1!$A$44:$A$48</c:f>
              <c:strCache>
                <c:ptCount val="5"/>
                <c:pt idx="0">
                  <c:v>blau</c:v>
                </c:pt>
                <c:pt idx="1">
                  <c:v>rot</c:v>
                </c:pt>
                <c:pt idx="2">
                  <c:v>grün</c:v>
                </c:pt>
                <c:pt idx="3">
                  <c:v>gelb</c:v>
                </c:pt>
                <c:pt idx="4">
                  <c:v>rosa</c:v>
                </c:pt>
              </c:strCache>
            </c:strRef>
          </c:cat>
          <c:val>
            <c:numRef>
              <c:f>Tabelle1!$B$44:$B$48</c:f>
              <c:numCache>
                <c:formatCode>General</c:formatCode>
                <c:ptCount val="5"/>
                <c:pt idx="0">
                  <c:v>8</c:v>
                </c:pt>
                <c:pt idx="1">
                  <c:v>4</c:v>
                </c:pt>
                <c:pt idx="2">
                  <c:v>6</c:v>
                </c:pt>
                <c:pt idx="3">
                  <c:v>2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2B6-4C45-AB3E-EE9133F8FA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70498367"/>
        <c:axId val="1770500031"/>
      </c:barChart>
      <c:catAx>
        <c:axId val="17704983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770500031"/>
        <c:crosses val="autoZero"/>
        <c:auto val="1"/>
        <c:lblAlgn val="ctr"/>
        <c:lblOffset val="100"/>
        <c:noMultiLvlLbl val="0"/>
      </c:catAx>
      <c:valAx>
        <c:axId val="177050003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AT" sz="1800"/>
                  <a:t>Anzahl der Personen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77049836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AT" sz="2000" b="1" dirty="0">
                <a:solidFill>
                  <a:srgbClr val="00B050"/>
                </a:solidFill>
              </a:rPr>
              <a:t>Lieblingsfarbe (25 Personen)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Tabelle1!$A$44:$A$48</c:f>
              <c:strCache>
                <c:ptCount val="5"/>
                <c:pt idx="0">
                  <c:v>blau</c:v>
                </c:pt>
                <c:pt idx="1">
                  <c:v>rot</c:v>
                </c:pt>
                <c:pt idx="2">
                  <c:v>grün</c:v>
                </c:pt>
                <c:pt idx="3">
                  <c:v>gelb</c:v>
                </c:pt>
                <c:pt idx="4">
                  <c:v>rosa</c:v>
                </c:pt>
              </c:strCache>
            </c:strRef>
          </c:cat>
          <c:val>
            <c:numRef>
              <c:f>Tabelle1!$B$44:$B$48</c:f>
              <c:numCache>
                <c:formatCode>General</c:formatCode>
                <c:ptCount val="5"/>
                <c:pt idx="0">
                  <c:v>8</c:v>
                </c:pt>
                <c:pt idx="1">
                  <c:v>4</c:v>
                </c:pt>
                <c:pt idx="2">
                  <c:v>6</c:v>
                </c:pt>
                <c:pt idx="3">
                  <c:v>2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64D-43BB-B836-8D79A90228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781265871"/>
        <c:axId val="1781272527"/>
      </c:barChart>
      <c:catAx>
        <c:axId val="178126587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781272527"/>
        <c:crosses val="autoZero"/>
        <c:auto val="1"/>
        <c:lblAlgn val="ctr"/>
        <c:lblOffset val="100"/>
        <c:noMultiLvlLbl val="0"/>
      </c:catAx>
      <c:valAx>
        <c:axId val="178127252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AT" sz="1600"/>
                  <a:t>Anzahl der Personen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e-DE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78126587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AT" sz="2000" b="1">
                <a:solidFill>
                  <a:srgbClr val="00B050"/>
                </a:solidFill>
              </a:rPr>
              <a:t>Lieblingsfarbe</a:t>
            </a:r>
            <a:r>
              <a:rPr lang="de-AT" sz="2000" b="1" baseline="0">
                <a:solidFill>
                  <a:srgbClr val="00B050"/>
                </a:solidFill>
              </a:rPr>
              <a:t> (25 Personen)</a:t>
            </a:r>
            <a:endParaRPr lang="de-AT" sz="2000" b="1">
              <a:solidFill>
                <a:srgbClr val="00B050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EDF-4F9D-93ED-6A6F368B5DCC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EDF-4F9D-93ED-6A6F368B5DCC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EDF-4F9D-93ED-6A6F368B5DCC}"/>
              </c:ext>
            </c:extLst>
          </c:dPt>
          <c:dPt>
            <c:idx val="3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EDF-4F9D-93ED-6A6F368B5DCC}"/>
              </c:ext>
            </c:extLst>
          </c:dPt>
          <c:dPt>
            <c:idx val="4"/>
            <c:bubble3D val="0"/>
            <c:spPr>
              <a:solidFill>
                <a:srgbClr val="FC2CB7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5EDF-4F9D-93ED-6A6F368B5DCC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Tabelle1!$A$44:$A$48</c:f>
              <c:strCache>
                <c:ptCount val="5"/>
                <c:pt idx="0">
                  <c:v>blau</c:v>
                </c:pt>
                <c:pt idx="1">
                  <c:v>rot</c:v>
                </c:pt>
                <c:pt idx="2">
                  <c:v>grün</c:v>
                </c:pt>
                <c:pt idx="3">
                  <c:v>gelb</c:v>
                </c:pt>
                <c:pt idx="4">
                  <c:v>rosa</c:v>
                </c:pt>
              </c:strCache>
            </c:strRef>
          </c:cat>
          <c:val>
            <c:numRef>
              <c:f>Tabelle1!$B$44:$B$48</c:f>
              <c:numCache>
                <c:formatCode>General</c:formatCode>
                <c:ptCount val="5"/>
                <c:pt idx="0">
                  <c:v>8</c:v>
                </c:pt>
                <c:pt idx="1">
                  <c:v>4</c:v>
                </c:pt>
                <c:pt idx="2">
                  <c:v>6</c:v>
                </c:pt>
                <c:pt idx="3">
                  <c:v>2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EDF-4F9D-93ED-6A6F368B5DCC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i="0" baseline="0">
                <a:solidFill>
                  <a:srgbClr val="00B050"/>
                </a:solidFill>
                <a:effectLst/>
              </a:rPr>
              <a:t>Lieblingsfarbe (25 Personen)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2000" b="0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Tabelle1!$A$1:$A$5</c:f>
              <c:strCache>
                <c:ptCount val="5"/>
                <c:pt idx="0">
                  <c:v>blau</c:v>
                </c:pt>
                <c:pt idx="1">
                  <c:v>rot</c:v>
                </c:pt>
                <c:pt idx="2">
                  <c:v>grün</c:v>
                </c:pt>
                <c:pt idx="3">
                  <c:v>gelb</c:v>
                </c:pt>
                <c:pt idx="4">
                  <c:v>rosa</c:v>
                </c:pt>
              </c:strCache>
            </c:strRef>
          </c:cat>
          <c:val>
            <c:numRef>
              <c:f>Tabelle1!$B$1:$B$5</c:f>
              <c:numCache>
                <c:formatCode>General</c:formatCode>
                <c:ptCount val="5"/>
                <c:pt idx="0">
                  <c:v>8</c:v>
                </c:pt>
                <c:pt idx="1">
                  <c:v>4</c:v>
                </c:pt>
                <c:pt idx="2">
                  <c:v>6</c:v>
                </c:pt>
                <c:pt idx="3">
                  <c:v>2</c:v>
                </c:pt>
                <c:pt idx="4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109-414D-BFA6-9E3FCA4287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00713983"/>
        <c:axId val="1400712735"/>
      </c:lineChart>
      <c:catAx>
        <c:axId val="14007139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400712735"/>
        <c:crosses val="autoZero"/>
        <c:auto val="1"/>
        <c:lblAlgn val="ctr"/>
        <c:lblOffset val="100"/>
        <c:noMultiLvlLbl val="0"/>
      </c:catAx>
      <c:valAx>
        <c:axId val="140071273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40071398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36073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6224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60573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503753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24646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99888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5248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521928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647806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798076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Darstellung von Daten</a:t>
            </a:r>
            <a:endParaRPr lang="de-AT" sz="2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elle 11">
            <a:extLst>
              <a:ext uri="{FF2B5EF4-FFF2-40B4-BE49-F238E27FC236}">
                <a16:creationId xmlns:a16="http://schemas.microsoft.com/office/drawing/2014/main" id="{5406E993-80C5-4927-96A3-F3F2AF0DD6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0306734"/>
              </p:ext>
            </p:extLst>
          </p:nvPr>
        </p:nvGraphicFramePr>
        <p:xfrm>
          <a:off x="1885119" y="2058787"/>
          <a:ext cx="2596596" cy="2740425"/>
        </p:xfrm>
        <a:graphic>
          <a:graphicData uri="http://schemas.openxmlformats.org/drawingml/2006/table">
            <a:tbl>
              <a:tblPr firstRow="1" firstCol="1" bandRow="1"/>
              <a:tblGrid>
                <a:gridCol w="1298298">
                  <a:extLst>
                    <a:ext uri="{9D8B030D-6E8A-4147-A177-3AD203B41FA5}">
                      <a16:colId xmlns:a16="http://schemas.microsoft.com/office/drawing/2014/main" val="1530436691"/>
                    </a:ext>
                  </a:extLst>
                </a:gridCol>
                <a:gridCol w="1298298">
                  <a:extLst>
                    <a:ext uri="{9D8B030D-6E8A-4147-A177-3AD203B41FA5}">
                      <a16:colId xmlns:a16="http://schemas.microsoft.com/office/drawing/2014/main" val="2068329238"/>
                    </a:ext>
                  </a:extLst>
                </a:gridCol>
              </a:tblGrid>
              <a:tr h="391436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AT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Lieblingsfarbe</a:t>
                      </a:r>
                      <a:endParaRPr lang="de-A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3987" marR="123987" marT="172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AT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Absolute HF</a:t>
                      </a:r>
                      <a:endParaRPr lang="de-A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3987" marR="123987" marT="172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4499126"/>
                  </a:ext>
                </a:extLst>
              </a:tr>
              <a:tr h="469145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A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blau</a:t>
                      </a:r>
                      <a:endParaRPr lang="de-AT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3987" marR="123987" marT="172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A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de-A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3987" marR="123987" marT="172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1593840"/>
                  </a:ext>
                </a:extLst>
              </a:tr>
              <a:tr h="468438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A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rot</a:t>
                      </a:r>
                      <a:endParaRPr lang="de-AT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3987" marR="123987" marT="172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A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de-A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3987" marR="123987" marT="172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0462043"/>
                  </a:ext>
                </a:extLst>
              </a:tr>
              <a:tr h="469145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A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grün</a:t>
                      </a:r>
                      <a:endParaRPr lang="de-AT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3987" marR="123987" marT="172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A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de-A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3987" marR="123987" marT="172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3031263"/>
                  </a:ext>
                </a:extLst>
              </a:tr>
              <a:tr h="469145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A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gelb</a:t>
                      </a:r>
                      <a:endParaRPr lang="de-AT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3987" marR="123987" marT="172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A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de-A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3987" marR="123987" marT="172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0576665"/>
                  </a:ext>
                </a:extLst>
              </a:tr>
              <a:tr h="473116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A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rosa</a:t>
                      </a:r>
                      <a:endParaRPr lang="de-AT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3987" marR="123987" marT="172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A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de-A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3987" marR="123987" marT="172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6277175"/>
                  </a:ext>
                </a:extLst>
              </a:tr>
            </a:tbl>
          </a:graphicData>
        </a:graphic>
      </p:graphicFrame>
      <p:sp>
        <p:nvSpPr>
          <p:cNvPr id="15" name="Rechteck 14">
            <a:extLst>
              <a:ext uri="{FF2B5EF4-FFF2-40B4-BE49-F238E27FC236}">
                <a16:creationId xmlns:a16="http://schemas.microsoft.com/office/drawing/2014/main" id="{1A393533-6589-4891-9F12-3CDB663E7286}"/>
              </a:ext>
            </a:extLst>
          </p:cNvPr>
          <p:cNvSpPr/>
          <p:nvPr/>
        </p:nvSpPr>
        <p:spPr>
          <a:xfrm>
            <a:off x="4883841" y="287732"/>
            <a:ext cx="25892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Liniendiagramm</a:t>
            </a:r>
          </a:p>
        </p:txBody>
      </p:sp>
      <p:graphicFrame>
        <p:nvGraphicFramePr>
          <p:cNvPr id="6" name="Diagramm 5">
            <a:extLst>
              <a:ext uri="{FF2B5EF4-FFF2-40B4-BE49-F238E27FC236}">
                <a16:creationId xmlns:a16="http://schemas.microsoft.com/office/drawing/2014/main" id="{2C944E9B-6DDA-49A3-AB4D-8A8D41DEEE7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14948017"/>
              </p:ext>
            </p:extLst>
          </p:nvPr>
        </p:nvGraphicFramePr>
        <p:xfrm>
          <a:off x="5598160" y="1402081"/>
          <a:ext cx="5689600" cy="46741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65330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" name="Tabelle 11">
                <a:extLst>
                  <a:ext uri="{FF2B5EF4-FFF2-40B4-BE49-F238E27FC236}">
                    <a16:creationId xmlns:a16="http://schemas.microsoft.com/office/drawing/2014/main" id="{5406E993-80C5-4927-96A3-F3F2AF0DD6A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02047226"/>
                  </p:ext>
                </p:extLst>
              </p:nvPr>
            </p:nvGraphicFramePr>
            <p:xfrm>
              <a:off x="6153419" y="1131318"/>
              <a:ext cx="5171440" cy="3795083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478428">
                      <a:extLst>
                        <a:ext uri="{9D8B030D-6E8A-4147-A177-3AD203B41FA5}">
                          <a16:colId xmlns:a16="http://schemas.microsoft.com/office/drawing/2014/main" val="1530436691"/>
                        </a:ext>
                      </a:extLst>
                    </a:gridCol>
                    <a:gridCol w="1168400">
                      <a:extLst>
                        <a:ext uri="{9D8B030D-6E8A-4147-A177-3AD203B41FA5}">
                          <a16:colId xmlns:a16="http://schemas.microsoft.com/office/drawing/2014/main" val="2781967727"/>
                        </a:ext>
                      </a:extLst>
                    </a:gridCol>
                    <a:gridCol w="2524612">
                      <a:extLst>
                        <a:ext uri="{9D8B030D-6E8A-4147-A177-3AD203B41FA5}">
                          <a16:colId xmlns:a16="http://schemas.microsoft.com/office/drawing/2014/main" val="4266962872"/>
                        </a:ext>
                      </a:extLst>
                    </a:gridCol>
                  </a:tblGrid>
                  <a:tr h="474044">
                    <a:tc>
                      <a:txBody>
                        <a:bodyPr/>
                        <a:lstStyle/>
                        <a:p>
                          <a:pPr algn="ctr" font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de-AT" sz="1400" b="1" i="0" u="sng" strike="noStrike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Lieblingsfarbe</a:t>
                          </a:r>
                          <a:endParaRPr lang="de-AT" sz="1400" b="0" i="0" u="none" strike="noStrike"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123987" marR="123987" marT="1722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de-AT" sz="1400" b="1" i="0" u="sng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Relative HF</a:t>
                          </a:r>
                          <a:endParaRPr lang="de-AT" sz="1400" b="0" i="0" u="none" strike="noStrike" dirty="0"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123987" marR="123987" marT="1722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de-AT" sz="1400" b="1" i="0" u="sng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Länge</a:t>
                          </a:r>
                          <a:endParaRPr lang="de-AT" sz="1400" b="0" i="0" u="none" strike="noStrike" dirty="0"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123987" marR="123987" marT="1722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944499126"/>
                      </a:ext>
                    </a:extLst>
                  </a:tr>
                  <a:tr h="663285">
                    <a:tc>
                      <a:txBody>
                        <a:bodyPr/>
                        <a:lstStyle/>
                        <a:p>
                          <a:pPr algn="ctr" font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de-AT" sz="16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blau</a:t>
                          </a:r>
                          <a:endParaRPr lang="de-AT" sz="1600" b="0" i="0" u="none" strike="noStrike" dirty="0"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123987" marR="123987" marT="1722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ar-AE" sz="1400" b="0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ar-AE" sz="1400" b="0" i="1" u="none" strike="noStrike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8</m:t>
                                    </m:r>
                                  </m:num>
                                  <m:den>
                                    <m:r>
                                      <a:rPr lang="ar-AE" sz="1400" b="0" i="1" u="none" strike="noStrike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25</m:t>
                                    </m:r>
                                  </m:den>
                                </m:f>
                                <m:r>
                                  <a:rPr lang="ar-AE" sz="1400" b="0" i="1" u="none" strike="noStrike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r>
                                  <a:rPr lang="ar-AE" sz="1400" b="0" i="1" u="none" strike="noStrike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0</m:t>
                                </m:r>
                                <m:r>
                                  <a:rPr lang="ar-AE" sz="1400" b="0" i="1" u="none" strike="noStrike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,</m:t>
                                </m:r>
                                <m:r>
                                  <a:rPr lang="ar-AE" sz="1400" b="0" i="1" u="none" strike="noStrike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32</m:t>
                                </m:r>
                              </m:oMath>
                            </m:oMathPara>
                          </a14:m>
                          <a:endParaRPr lang="ar-AE" sz="1400" b="0" i="0" u="none" strike="noStrike"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123987" marR="123987" marT="1722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endParaRPr lang="de-AT" sz="1400" b="0" i="0" u="none" strike="noStrike" dirty="0"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123987" marR="123987" marT="1722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151593840"/>
                      </a:ext>
                    </a:extLst>
                  </a:tr>
                  <a:tr h="662285">
                    <a:tc>
                      <a:txBody>
                        <a:bodyPr/>
                        <a:lstStyle/>
                        <a:p>
                          <a:pPr algn="ctr" font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de-AT" sz="16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rot</a:t>
                          </a:r>
                          <a:endParaRPr lang="de-AT" sz="1600" b="0" i="0" u="none" strike="noStrike" dirty="0"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123987" marR="123987" marT="1722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ar-AE" sz="1400" b="0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ar-AE" sz="1400" b="0" i="1" u="none" strike="noStrike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4</m:t>
                                    </m:r>
                                  </m:num>
                                  <m:den>
                                    <m:r>
                                      <a:rPr lang="ar-AE" sz="1400" b="0" i="1" u="none" strike="noStrike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25</m:t>
                                    </m:r>
                                  </m:den>
                                </m:f>
                                <m:r>
                                  <a:rPr lang="ar-AE" sz="1400" b="0" i="1" u="none" strike="noStrike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r>
                                  <a:rPr lang="ar-AE" sz="1400" b="0" i="1" u="none" strike="noStrike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0</m:t>
                                </m:r>
                                <m:r>
                                  <a:rPr lang="ar-AE" sz="1400" b="0" i="1" u="none" strike="noStrike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,</m:t>
                                </m:r>
                                <m:r>
                                  <a:rPr lang="ar-AE" sz="1400" b="0" i="1" u="none" strike="noStrike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16</m:t>
                                </m:r>
                              </m:oMath>
                            </m:oMathPara>
                          </a14:m>
                          <a:endParaRPr lang="ar-AE" sz="1400" b="0" i="0" u="none" strike="noStrike"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123987" marR="123987" marT="1722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endParaRPr lang="de-AT" sz="1400" b="0" i="0" u="none" strike="noStrike" dirty="0"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123987" marR="123987" marT="1722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860462043"/>
                      </a:ext>
                    </a:extLst>
                  </a:tr>
                  <a:tr h="663285">
                    <a:tc>
                      <a:txBody>
                        <a:bodyPr/>
                        <a:lstStyle/>
                        <a:p>
                          <a:pPr algn="ctr" font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de-AT" sz="16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grün</a:t>
                          </a:r>
                          <a:endParaRPr lang="de-AT" sz="1600" b="0" i="0" u="none" strike="noStrike" dirty="0"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123987" marR="123987" marT="1722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ar-AE" sz="1400" b="0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ar-AE" sz="1400" b="0" i="1" u="none" strike="noStrike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6</m:t>
                                    </m:r>
                                  </m:num>
                                  <m:den>
                                    <m:r>
                                      <a:rPr lang="ar-AE" sz="1400" b="0" i="1" u="none" strike="noStrike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25</m:t>
                                    </m:r>
                                  </m:den>
                                </m:f>
                                <m:r>
                                  <a:rPr lang="ar-AE" sz="1400" b="0" i="1" u="none" strike="noStrike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r>
                                  <a:rPr lang="ar-AE" sz="1400" b="0" i="1" u="none" strike="noStrike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0</m:t>
                                </m:r>
                                <m:r>
                                  <a:rPr lang="ar-AE" sz="1400" b="0" i="1" u="none" strike="noStrike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,</m:t>
                                </m:r>
                                <m:r>
                                  <a:rPr lang="ar-AE" sz="1400" b="0" i="1" u="none" strike="noStrike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24</m:t>
                                </m:r>
                              </m:oMath>
                            </m:oMathPara>
                          </a14:m>
                          <a:endParaRPr lang="ar-AE" sz="1400" b="0" i="0" u="none" strike="noStrike" dirty="0"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123987" marR="123987" marT="1722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endParaRPr lang="de-AT" sz="1400" b="0" i="0" u="none" strike="noStrike" dirty="0"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123987" marR="123987" marT="1722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83031263"/>
                      </a:ext>
                    </a:extLst>
                  </a:tr>
                  <a:tr h="663285">
                    <a:tc>
                      <a:txBody>
                        <a:bodyPr/>
                        <a:lstStyle/>
                        <a:p>
                          <a:pPr algn="ctr" font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de-AT" sz="16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gelb</a:t>
                          </a:r>
                          <a:endParaRPr lang="de-AT" sz="1600" b="0" i="0" u="none" strike="noStrike" dirty="0"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123987" marR="123987" marT="1722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ar-AE" sz="1400" b="0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ar-AE" sz="1400" b="0" i="1" u="none" strike="noStrike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num>
                                  <m:den>
                                    <m:r>
                                      <a:rPr lang="ar-AE" sz="1400" b="0" i="1" u="none" strike="noStrike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25</m:t>
                                    </m:r>
                                  </m:den>
                                </m:f>
                                <m:r>
                                  <a:rPr lang="ar-AE" sz="1400" b="0" i="1" u="none" strike="noStrike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r>
                                  <a:rPr lang="ar-AE" sz="1400" b="0" i="1" u="none" strike="noStrike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0</m:t>
                                </m:r>
                                <m:r>
                                  <a:rPr lang="ar-AE" sz="1400" b="0" i="1" u="none" strike="noStrike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,</m:t>
                                </m:r>
                                <m:r>
                                  <a:rPr lang="ar-AE" sz="1400" b="0" i="1" u="none" strike="noStrike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08</m:t>
                                </m:r>
                              </m:oMath>
                            </m:oMathPara>
                          </a14:m>
                          <a:endParaRPr lang="ar-AE" sz="1400" b="0" i="0" u="none" strike="noStrike" dirty="0"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123987" marR="123987" marT="1722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endParaRPr lang="de-AT" sz="1400" b="0" i="0" u="none" strike="noStrike" dirty="0"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123987" marR="123987" marT="1722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960576665"/>
                      </a:ext>
                    </a:extLst>
                  </a:tr>
                  <a:tr h="668899">
                    <a:tc>
                      <a:txBody>
                        <a:bodyPr/>
                        <a:lstStyle/>
                        <a:p>
                          <a:pPr algn="ctr" font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de-AT" sz="16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rosa</a:t>
                          </a:r>
                          <a:endParaRPr lang="de-AT" sz="1600" b="0" i="0" u="none" strike="noStrike" dirty="0"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123987" marR="123987" marT="1722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ar-AE" sz="1400" b="0" i="1" u="none" strike="noStrike" smtClean="0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ar-AE" sz="1400" b="0" i="1" u="none" strike="noStrike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5</m:t>
                                    </m:r>
                                  </m:num>
                                  <m:den>
                                    <m:r>
                                      <a:rPr lang="ar-AE" sz="1400" b="0" i="1" u="none" strike="noStrike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25</m:t>
                                    </m:r>
                                  </m:den>
                                </m:f>
                                <m:r>
                                  <a:rPr lang="ar-AE" sz="1400" b="0" i="1" u="none" strike="noStrike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r>
                                  <a:rPr lang="ar-AE" sz="1400" b="0" i="1" u="none" strike="noStrike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0</m:t>
                                </m:r>
                                <m:r>
                                  <a:rPr lang="ar-AE" sz="1400" b="0" i="1" u="none" strike="noStrike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,</m:t>
                                </m:r>
                                <m:r>
                                  <a:rPr lang="ar-AE" sz="1400" b="0" i="1" u="none" strike="noStrike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20</m:t>
                                </m:r>
                              </m:oMath>
                            </m:oMathPara>
                          </a14:m>
                          <a:endParaRPr lang="ar-AE" sz="1400" b="0" i="0" u="none" strike="noStrike" dirty="0"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123987" marR="123987" marT="1722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endParaRPr lang="de-AT" sz="1400" b="0" i="0" u="none" strike="noStrike" dirty="0"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123987" marR="123987" marT="1722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76627717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2" name="Tabelle 11">
                <a:extLst>
                  <a:ext uri="{FF2B5EF4-FFF2-40B4-BE49-F238E27FC236}">
                    <a16:creationId xmlns:a16="http://schemas.microsoft.com/office/drawing/2014/main" id="{5406E993-80C5-4927-96A3-F3F2AF0DD6A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02047226"/>
                  </p:ext>
                </p:extLst>
              </p:nvPr>
            </p:nvGraphicFramePr>
            <p:xfrm>
              <a:off x="6153419" y="1131318"/>
              <a:ext cx="5171440" cy="3795083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478428">
                      <a:extLst>
                        <a:ext uri="{9D8B030D-6E8A-4147-A177-3AD203B41FA5}">
                          <a16:colId xmlns:a16="http://schemas.microsoft.com/office/drawing/2014/main" val="1530436691"/>
                        </a:ext>
                      </a:extLst>
                    </a:gridCol>
                    <a:gridCol w="1168400">
                      <a:extLst>
                        <a:ext uri="{9D8B030D-6E8A-4147-A177-3AD203B41FA5}">
                          <a16:colId xmlns:a16="http://schemas.microsoft.com/office/drawing/2014/main" val="2781967727"/>
                        </a:ext>
                      </a:extLst>
                    </a:gridCol>
                    <a:gridCol w="2524612">
                      <a:extLst>
                        <a:ext uri="{9D8B030D-6E8A-4147-A177-3AD203B41FA5}">
                          <a16:colId xmlns:a16="http://schemas.microsoft.com/office/drawing/2014/main" val="4266962872"/>
                        </a:ext>
                      </a:extLst>
                    </a:gridCol>
                  </a:tblGrid>
                  <a:tr h="474044">
                    <a:tc>
                      <a:txBody>
                        <a:bodyPr/>
                        <a:lstStyle/>
                        <a:p>
                          <a:pPr algn="ctr" font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de-AT" sz="1400" b="1" i="0" u="sng" strike="noStrike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Lieblingsfarbe</a:t>
                          </a:r>
                          <a:endParaRPr lang="de-AT" sz="1400" b="0" i="0" u="none" strike="noStrike"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123987" marR="123987" marT="1722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de-AT" sz="1400" b="1" i="0" u="sng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Relative HF</a:t>
                          </a:r>
                          <a:endParaRPr lang="de-AT" sz="1400" b="0" i="0" u="none" strike="noStrike" dirty="0"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123987" marR="123987" marT="1722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de-AT" sz="1400" b="1" i="0" u="sng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Länge</a:t>
                          </a:r>
                          <a:endParaRPr lang="de-AT" sz="1400" b="0" i="0" u="none" strike="noStrike" dirty="0"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123987" marR="123987" marT="1722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944499126"/>
                      </a:ext>
                    </a:extLst>
                  </a:tr>
                  <a:tr h="663285">
                    <a:tc>
                      <a:txBody>
                        <a:bodyPr/>
                        <a:lstStyle/>
                        <a:p>
                          <a:pPr algn="ctr" font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de-AT" sz="16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blau</a:t>
                          </a:r>
                          <a:endParaRPr lang="de-AT" sz="1600" b="0" i="0" u="none" strike="noStrike" dirty="0"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123987" marR="123987" marT="1722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123987" marR="123987" marT="1722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27083" t="-72477" r="-216667" b="-4027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endParaRPr lang="de-AT" sz="1400" b="0" i="0" u="none" strike="noStrike" dirty="0"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123987" marR="123987" marT="1722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151593840"/>
                      </a:ext>
                    </a:extLst>
                  </a:tr>
                  <a:tr h="662285">
                    <a:tc>
                      <a:txBody>
                        <a:bodyPr/>
                        <a:lstStyle/>
                        <a:p>
                          <a:pPr algn="ctr" font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de-AT" sz="16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rot</a:t>
                          </a:r>
                          <a:endParaRPr lang="de-AT" sz="1600" b="0" i="0" u="none" strike="noStrike" dirty="0"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123987" marR="123987" marT="1722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123987" marR="123987" marT="1722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27083" t="-172477" r="-216667" b="-3027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endParaRPr lang="de-AT" sz="1400" b="0" i="0" u="none" strike="noStrike" dirty="0"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123987" marR="123987" marT="1722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860462043"/>
                      </a:ext>
                    </a:extLst>
                  </a:tr>
                  <a:tr h="663285">
                    <a:tc>
                      <a:txBody>
                        <a:bodyPr/>
                        <a:lstStyle/>
                        <a:p>
                          <a:pPr algn="ctr" font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de-AT" sz="16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grün</a:t>
                          </a:r>
                          <a:endParaRPr lang="de-AT" sz="1600" b="0" i="0" u="none" strike="noStrike" dirty="0"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123987" marR="123987" marT="1722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123987" marR="123987" marT="1722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27083" t="-272477" r="-216667" b="-2027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endParaRPr lang="de-AT" sz="1400" b="0" i="0" u="none" strike="noStrike" dirty="0"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123987" marR="123987" marT="1722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83031263"/>
                      </a:ext>
                    </a:extLst>
                  </a:tr>
                  <a:tr h="663285">
                    <a:tc>
                      <a:txBody>
                        <a:bodyPr/>
                        <a:lstStyle/>
                        <a:p>
                          <a:pPr algn="ctr" font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de-AT" sz="16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gelb</a:t>
                          </a:r>
                          <a:endParaRPr lang="de-AT" sz="1600" b="0" i="0" u="none" strike="noStrike" dirty="0"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123987" marR="123987" marT="1722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123987" marR="123987" marT="1722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27083" t="-372477" r="-216667" b="-1027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endParaRPr lang="de-AT" sz="1400" b="0" i="0" u="none" strike="noStrike" dirty="0"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123987" marR="123987" marT="1722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960576665"/>
                      </a:ext>
                    </a:extLst>
                  </a:tr>
                  <a:tr h="668899">
                    <a:tc>
                      <a:txBody>
                        <a:bodyPr/>
                        <a:lstStyle/>
                        <a:p>
                          <a:pPr algn="ctr" font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r>
                            <a:rPr lang="de-AT" sz="16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rosa</a:t>
                          </a:r>
                          <a:endParaRPr lang="de-AT" sz="1600" b="0" i="0" u="none" strike="noStrike" dirty="0"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123987" marR="123987" marT="1722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123987" marR="123987" marT="1722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27083" t="-468182" r="-216667" b="-18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</a:pPr>
                          <a:endParaRPr lang="de-AT" sz="1400" b="0" i="0" u="none" strike="noStrike" dirty="0">
                            <a:effectLst/>
                            <a:latin typeface="Arial" panose="020B0604020202020204" pitchFamily="34" charset="0"/>
                          </a:endParaRPr>
                        </a:p>
                      </a:txBody>
                      <a:tcPr marL="123987" marR="123987" marT="1722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76627717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5" name="Rechteck 14">
            <a:extLst>
              <a:ext uri="{FF2B5EF4-FFF2-40B4-BE49-F238E27FC236}">
                <a16:creationId xmlns:a16="http://schemas.microsoft.com/office/drawing/2014/main" id="{1A393533-6589-4891-9F12-3CDB663E7286}"/>
              </a:ext>
            </a:extLst>
          </p:cNvPr>
          <p:cNvSpPr/>
          <p:nvPr/>
        </p:nvSpPr>
        <p:spPr>
          <a:xfrm>
            <a:off x="1795200" y="1693578"/>
            <a:ext cx="25391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Prozentstreifen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F5CB567F-5516-4B5C-B08E-1691AB39FADF}"/>
                  </a:ext>
                </a:extLst>
              </p:cNvPr>
              <p:cNvSpPr txBox="1"/>
              <p:nvPr/>
            </p:nvSpPr>
            <p:spPr>
              <a:xfrm>
                <a:off x="479059" y="2634119"/>
                <a:ext cx="5171440" cy="95615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Zugehörige Länge des Prozentstreifens:</a:t>
                </a: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𝑅𝑒𝑙𝑎𝑡𝑖𝑣𝑒</m:t>
                      </m:r>
                      <m:r>
                        <a:rPr lang="de-AT" sz="20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de-AT" sz="20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𝐻𝐹</m:t>
                      </m:r>
                      <m:r>
                        <a:rPr lang="de-AT" sz="20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de-AT" sz="20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𝐿</m:t>
                      </m:r>
                      <m:r>
                        <a:rPr lang="de-AT" sz="20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ä</m:t>
                      </m:r>
                      <m:r>
                        <a:rPr lang="de-AT" sz="20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𝑛𝑔𝑒</m:t>
                      </m:r>
                      <m:r>
                        <a:rPr lang="de-AT" sz="20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(</m:t>
                      </m:r>
                      <m:r>
                        <a:rPr lang="de-AT" sz="20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𝑃𝑟𝑜𝑧𝑒𝑛𝑡𝑠𝑡𝑟𝑒𝑖𝑓𝑒𝑛</m:t>
                      </m:r>
                      <m:r>
                        <a:rPr lang="de-AT" sz="20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F5CB567F-5516-4B5C-B08E-1691AB39FA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059" y="2634119"/>
                <a:ext cx="5171440" cy="956159"/>
              </a:xfrm>
              <a:prstGeom prst="rect">
                <a:avLst/>
              </a:prstGeom>
              <a:blipFill>
                <a:blip r:embed="rId4"/>
                <a:stretch>
                  <a:fillRect t="-254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feld 8">
            <a:extLst>
              <a:ext uri="{FF2B5EF4-FFF2-40B4-BE49-F238E27FC236}">
                <a16:creationId xmlns:a16="http://schemas.microsoft.com/office/drawing/2014/main" id="{E6015D90-2D23-4BB3-8673-4DC7BAB6DE90}"/>
              </a:ext>
            </a:extLst>
          </p:cNvPr>
          <p:cNvSpPr txBox="1"/>
          <p:nvPr/>
        </p:nvSpPr>
        <p:spPr>
          <a:xfrm>
            <a:off x="5811520" y="610896"/>
            <a:ext cx="6096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Prozentstreifen (10 cm)</a:t>
            </a:r>
            <a:endParaRPr lang="de-AT" sz="2000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1961BA86-5654-40E7-A205-C7F2020E731D}"/>
              </a:ext>
            </a:extLst>
          </p:cNvPr>
          <p:cNvSpPr/>
          <p:nvPr/>
        </p:nvSpPr>
        <p:spPr>
          <a:xfrm>
            <a:off x="1945139" y="5726682"/>
            <a:ext cx="8301721" cy="70104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cxnSp>
        <p:nvCxnSpPr>
          <p:cNvPr id="5" name="Gerader Verbinder 4">
            <a:extLst>
              <a:ext uri="{FF2B5EF4-FFF2-40B4-BE49-F238E27FC236}">
                <a16:creationId xmlns:a16="http://schemas.microsoft.com/office/drawing/2014/main" id="{D3E23D27-6462-4855-B7BD-2EE98ED63E31}"/>
              </a:ext>
            </a:extLst>
          </p:cNvPr>
          <p:cNvCxnSpPr/>
          <p:nvPr/>
        </p:nvCxnSpPr>
        <p:spPr>
          <a:xfrm flipV="1">
            <a:off x="4597400" y="5726682"/>
            <a:ext cx="0" cy="71221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r Verbinder 10">
            <a:extLst>
              <a:ext uri="{FF2B5EF4-FFF2-40B4-BE49-F238E27FC236}">
                <a16:creationId xmlns:a16="http://schemas.microsoft.com/office/drawing/2014/main" id="{FE8CA48F-FA31-478B-BDF4-59E805755E9C}"/>
              </a:ext>
            </a:extLst>
          </p:cNvPr>
          <p:cNvCxnSpPr/>
          <p:nvPr/>
        </p:nvCxnSpPr>
        <p:spPr>
          <a:xfrm flipV="1">
            <a:off x="5918200" y="5715504"/>
            <a:ext cx="0" cy="71221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B9E43A16-ED22-4772-8622-5AAF4EAB3AF3}"/>
              </a:ext>
            </a:extLst>
          </p:cNvPr>
          <p:cNvCxnSpPr/>
          <p:nvPr/>
        </p:nvCxnSpPr>
        <p:spPr>
          <a:xfrm flipV="1">
            <a:off x="7899400" y="5726682"/>
            <a:ext cx="0" cy="71221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73D8B703-ABB0-44CA-AC0E-0FA002163EEB}"/>
              </a:ext>
            </a:extLst>
          </p:cNvPr>
          <p:cNvCxnSpPr/>
          <p:nvPr/>
        </p:nvCxnSpPr>
        <p:spPr>
          <a:xfrm flipV="1">
            <a:off x="8597900" y="5715504"/>
            <a:ext cx="0" cy="71221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9890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403485" y="316763"/>
            <a:ext cx="3385029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Metrische Merkmale </a:t>
            </a:r>
          </a:p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(quantitativ)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02F07EE2-5CA4-41C7-B0FA-5F719B73FEEB}"/>
              </a:ext>
            </a:extLst>
          </p:cNvPr>
          <p:cNvSpPr txBox="1"/>
          <p:nvPr/>
        </p:nvSpPr>
        <p:spPr>
          <a:xfrm>
            <a:off x="689373" y="1585886"/>
            <a:ext cx="8968978" cy="23760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buFont typeface="Calibri" panose="020F0502020204030204" pitchFamily="34" charset="0"/>
              <a:buChar char="-"/>
            </a:pP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Darstellung grundsätzlich durch Zahlen</a:t>
            </a:r>
          </a:p>
          <a:p>
            <a:pPr marL="342900" lvl="0" indent="-342900">
              <a:lnSpc>
                <a:spcPct val="115000"/>
              </a:lnSpc>
              <a:buFont typeface="Calibri" panose="020F0502020204030204" pitchFamily="34" charset="0"/>
              <a:buChar char="-"/>
            </a:pP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Abstände müssen vergleichbar sein</a:t>
            </a:r>
          </a:p>
          <a:p>
            <a:pPr marL="342900" lvl="0" indent="-342900">
              <a:lnSpc>
                <a:spcPct val="115000"/>
              </a:lnSpc>
              <a:buFont typeface="Calibri" panose="020F0502020204030204" pitchFamily="34" charset="0"/>
              <a:buChar char="-"/>
            </a:pP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Sinnvolles Rechnen ist möglich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Calibri" panose="020F0502020204030204" pitchFamily="34" charset="0"/>
              <a:buChar char="-"/>
            </a:pP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besitzt eine Einheit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de-A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Beispiele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Körpergröße, Alter, Höhe (Hochsprung), …</a:t>
            </a:r>
            <a:endParaRPr lang="de-AT" sz="2000" dirty="0"/>
          </a:p>
        </p:txBody>
      </p:sp>
    </p:spTree>
    <p:extLst>
      <p:ext uri="{BB962C8B-B14F-4D97-AF65-F5344CB8AC3E}">
        <p14:creationId xmlns:p14="http://schemas.microsoft.com/office/powerpoint/2010/main" val="2738696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511047" y="316763"/>
            <a:ext cx="3169907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Ordinale Merkmale </a:t>
            </a:r>
          </a:p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(qualitativ)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8B6C73EE-7740-4146-854B-B5F6983C89C9}"/>
              </a:ext>
            </a:extLst>
          </p:cNvPr>
          <p:cNvSpPr txBox="1"/>
          <p:nvPr/>
        </p:nvSpPr>
        <p:spPr>
          <a:xfrm>
            <a:off x="660798" y="1406908"/>
            <a:ext cx="10040540" cy="202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buFont typeface="Calibri" panose="020F0502020204030204" pitchFamily="34" charset="0"/>
              <a:buChar char="-"/>
            </a:pP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 kann nicht sinnvoll damit gerechnet werden.</a:t>
            </a:r>
          </a:p>
          <a:p>
            <a:pPr marL="342900" lvl="0" indent="-342900">
              <a:lnSpc>
                <a:spcPct val="115000"/>
              </a:lnSpc>
              <a:buFont typeface="Calibri" panose="020F0502020204030204" pitchFamily="34" charset="0"/>
              <a:buChar char="-"/>
            </a:pP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 gibt eine </a:t>
            </a:r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Rangordnung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Calibri" panose="020F0502020204030204" pitchFamily="34" charset="0"/>
              <a:buChar char="-"/>
            </a:pP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 Abstände sind nicht vergleichbar.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de-A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Beispiele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Dienstränge bei der Feuerwehr, Güteklasse bei Lebensmitteln (z.B. Eier)</a:t>
            </a:r>
            <a:endParaRPr lang="de-AT" sz="2000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B3901B15-0B24-444B-A341-8F18C113F714}"/>
              </a:ext>
            </a:extLst>
          </p:cNvPr>
          <p:cNvSpPr/>
          <p:nvPr/>
        </p:nvSpPr>
        <p:spPr>
          <a:xfrm>
            <a:off x="4429517" y="3649251"/>
            <a:ext cx="3332965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Nominale Merkmale </a:t>
            </a:r>
          </a:p>
          <a:p>
            <a:pPr algn="ctr"/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(qualitativ)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59D9F288-9CB8-4E56-814D-0EA3ABD79342}"/>
              </a:ext>
            </a:extLst>
          </p:cNvPr>
          <p:cNvSpPr txBox="1"/>
          <p:nvPr/>
        </p:nvSpPr>
        <p:spPr>
          <a:xfrm>
            <a:off x="660798" y="4789220"/>
            <a:ext cx="9397602" cy="16681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buFont typeface="Calibri" panose="020F0502020204030204" pitchFamily="34" charset="0"/>
              <a:buChar char="-"/>
            </a:pP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 Merkmalsausprägungen sind </a:t>
            </a:r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verbale Formulierungen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Calibri" panose="020F0502020204030204" pitchFamily="34" charset="0"/>
              <a:buChar char="-"/>
            </a:pP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 gibt </a:t>
            </a:r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keine Rangordnung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de-A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Beispiele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Lieblingsfilm, Haarfarbe, Wohnort, Geschlecht</a:t>
            </a:r>
            <a:endParaRPr lang="de-AT" sz="2000" dirty="0"/>
          </a:p>
        </p:txBody>
      </p:sp>
    </p:spTree>
    <p:extLst>
      <p:ext uri="{BB962C8B-B14F-4D97-AF65-F5344CB8AC3E}">
        <p14:creationId xmlns:p14="http://schemas.microsoft.com/office/powerpoint/2010/main" val="1245368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>
            <a:extLst>
              <a:ext uri="{FF2B5EF4-FFF2-40B4-BE49-F238E27FC236}">
                <a16:creationId xmlns:a16="http://schemas.microsoft.com/office/drawing/2014/main" id="{A39CCB37-CCFA-4A6B-A30B-7E7340F0C50F}"/>
              </a:ext>
            </a:extLst>
          </p:cNvPr>
          <p:cNvSpPr txBox="1"/>
          <p:nvPr/>
        </p:nvSpPr>
        <p:spPr>
          <a:xfrm>
            <a:off x="785813" y="2156100"/>
            <a:ext cx="10620374" cy="2195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</a:pPr>
            <a:r>
              <a:rPr lang="de-AT" sz="20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Quantitative Merkmale</a:t>
            </a:r>
            <a:r>
              <a:rPr lang="de-AT" sz="20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sind für </a:t>
            </a:r>
            <a:r>
              <a:rPr lang="de-AT" sz="20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Berechnungen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geeignet, da sie vergleichbare Abstände besitzen.</a:t>
            </a:r>
            <a:b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de-AT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15000"/>
              </a:lnSpc>
            </a:pPr>
            <a:endParaRPr lang="de-AT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de-AT" sz="20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Qualitative Merkmale</a:t>
            </a:r>
            <a:r>
              <a:rPr lang="de-AT" sz="20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sind entweder durch eine </a:t>
            </a:r>
            <a:r>
              <a:rPr lang="de-AT" sz="20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Rangordnung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oder durch </a:t>
            </a:r>
            <a:r>
              <a:rPr lang="de-AT" sz="20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verbale</a:t>
            </a:r>
            <a:r>
              <a:rPr lang="de-AT" sz="20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2000" b="1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Beschreibungen</a:t>
            </a:r>
            <a:r>
              <a:rPr lang="de-AT" sz="2000" dirty="0">
                <a:solidFill>
                  <a:srgbClr val="7030A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gekennzeichnet. Die Abstände sind nicht vergleichbar. Qualitative Merkmale sind für Berechnungen nicht geeignet.</a:t>
            </a:r>
          </a:p>
        </p:txBody>
      </p:sp>
    </p:spTree>
    <p:extLst>
      <p:ext uri="{BB962C8B-B14F-4D97-AF65-F5344CB8AC3E}">
        <p14:creationId xmlns:p14="http://schemas.microsoft.com/office/powerpoint/2010/main" val="3198157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9F118782-D8FB-4DB7-9609-411148C2BF51}"/>
              </a:ext>
            </a:extLst>
          </p:cNvPr>
          <p:cNvSpPr txBox="1"/>
          <p:nvPr/>
        </p:nvSpPr>
        <p:spPr>
          <a:xfrm>
            <a:off x="485775" y="420736"/>
            <a:ext cx="9982200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1) 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Für jeder der folgenden Merkmale wurden Daten erhoben. Gib an, ob es sich dabei um metrische, ordinale oder nominale Daten handelt.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B60DAF4C-9F42-4EE4-AA20-380BC50AA660}"/>
              </a:ext>
            </a:extLst>
          </p:cNvPr>
          <p:cNvSpPr txBox="1"/>
          <p:nvPr/>
        </p:nvSpPr>
        <p:spPr>
          <a:xfrm>
            <a:off x="485775" y="1672709"/>
            <a:ext cx="6096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Geschlecht</a:t>
            </a:r>
            <a:endParaRPr lang="de-AT" sz="2000" dirty="0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55C97E82-0F09-4AF5-8539-60EE74B32B84}"/>
              </a:ext>
            </a:extLst>
          </p:cNvPr>
          <p:cNvSpPr txBox="1"/>
          <p:nvPr/>
        </p:nvSpPr>
        <p:spPr>
          <a:xfrm>
            <a:off x="485775" y="3028890"/>
            <a:ext cx="6096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Temperatur an einem Tag</a:t>
            </a:r>
            <a:endParaRPr lang="de-AT" sz="2000" dirty="0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DCFFD978-8BB4-4C07-ABCF-24F2DB75BA9C}"/>
              </a:ext>
            </a:extLst>
          </p:cNvPr>
          <p:cNvSpPr txBox="1"/>
          <p:nvPr/>
        </p:nvSpPr>
        <p:spPr>
          <a:xfrm>
            <a:off x="485775" y="4385071"/>
            <a:ext cx="6096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Dienstrang beim Militär</a:t>
            </a:r>
            <a:endParaRPr lang="de-AT" sz="2000" dirty="0"/>
          </a:p>
        </p:txBody>
      </p:sp>
    </p:spTree>
    <p:extLst>
      <p:ext uri="{BB962C8B-B14F-4D97-AF65-F5344CB8AC3E}">
        <p14:creationId xmlns:p14="http://schemas.microsoft.com/office/powerpoint/2010/main" val="3056743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112187" y="302475"/>
            <a:ext cx="39676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Strichliste &amp; Häufigkeiten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810A37C5-2777-4502-BE1E-22F2702499B5}"/>
              </a:ext>
            </a:extLst>
          </p:cNvPr>
          <p:cNvSpPr txBox="1"/>
          <p:nvPr/>
        </p:nvSpPr>
        <p:spPr>
          <a:xfrm>
            <a:off x="847725" y="1177429"/>
            <a:ext cx="10610850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 erhobenen Daten werden meist in einer </a:t>
            </a: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ungeordneten Urliste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dargestellt (ohne Ordnung).  Möchte man eine Urliste übersichtlich darstellen, so kann man eine </a:t>
            </a: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Strichliste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verwenden. 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126A0A7E-978D-49BD-9872-A2C399E7E749}"/>
              </a:ext>
            </a:extLst>
          </p:cNvPr>
          <p:cNvSpPr txBox="1"/>
          <p:nvPr/>
        </p:nvSpPr>
        <p:spPr>
          <a:xfrm>
            <a:off x="847725" y="2034653"/>
            <a:ext cx="10610849" cy="16142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2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2) 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Von einer Schulklasse mit 25 Kindern hat jedes Kind ihre Lieblingsfarbe angegeben.</a:t>
            </a:r>
          </a:p>
          <a:p>
            <a:pPr>
              <a:lnSpc>
                <a:spcPct val="107000"/>
              </a:lnSpc>
              <a:spcAft>
                <a:spcPts val="200"/>
              </a:spcAft>
            </a:pPr>
            <a:endParaRPr lang="de-AT" sz="7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200"/>
              </a:spcAft>
            </a:pP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Urliste: 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blau, rot, blau, grün, gelb, rosa, gelb, rosa, blau, rot, blau, grün, grün, grün, rosa, blau, rosa, blau, blau, blau, rot, rosa, rot, grün, grün</a:t>
            </a:r>
          </a:p>
          <a:p>
            <a:pPr>
              <a:lnSpc>
                <a:spcPct val="107000"/>
              </a:lnSpc>
              <a:spcAft>
                <a:spcPts val="200"/>
              </a:spcAft>
            </a:pPr>
            <a:endParaRPr lang="de-AT" sz="7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200"/>
              </a:spcAft>
            </a:pP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a. Berechne die absolute, relative und prozentuelle Häufigkeit der Farben.</a:t>
            </a:r>
          </a:p>
        </p:txBody>
      </p:sp>
      <p:graphicFrame>
        <p:nvGraphicFramePr>
          <p:cNvPr id="6" name="Tabelle 6">
            <a:extLst>
              <a:ext uri="{FF2B5EF4-FFF2-40B4-BE49-F238E27FC236}">
                <a16:creationId xmlns:a16="http://schemas.microsoft.com/office/drawing/2014/main" id="{9503FD54-5DD5-41B8-887A-40EF3BE881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2003398"/>
              </p:ext>
            </p:extLst>
          </p:nvPr>
        </p:nvGraphicFramePr>
        <p:xfrm>
          <a:off x="447674" y="3834185"/>
          <a:ext cx="11410950" cy="28852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1825">
                  <a:extLst>
                    <a:ext uri="{9D8B030D-6E8A-4147-A177-3AD203B41FA5}">
                      <a16:colId xmlns:a16="http://schemas.microsoft.com/office/drawing/2014/main" val="557059511"/>
                    </a:ext>
                  </a:extLst>
                </a:gridCol>
                <a:gridCol w="1901825">
                  <a:extLst>
                    <a:ext uri="{9D8B030D-6E8A-4147-A177-3AD203B41FA5}">
                      <a16:colId xmlns:a16="http://schemas.microsoft.com/office/drawing/2014/main" val="231054488"/>
                    </a:ext>
                  </a:extLst>
                </a:gridCol>
                <a:gridCol w="1901825">
                  <a:extLst>
                    <a:ext uri="{9D8B030D-6E8A-4147-A177-3AD203B41FA5}">
                      <a16:colId xmlns:a16="http://schemas.microsoft.com/office/drawing/2014/main" val="3852273223"/>
                    </a:ext>
                  </a:extLst>
                </a:gridCol>
                <a:gridCol w="1901825">
                  <a:extLst>
                    <a:ext uri="{9D8B030D-6E8A-4147-A177-3AD203B41FA5}">
                      <a16:colId xmlns:a16="http://schemas.microsoft.com/office/drawing/2014/main" val="1039178651"/>
                    </a:ext>
                  </a:extLst>
                </a:gridCol>
                <a:gridCol w="1901825">
                  <a:extLst>
                    <a:ext uri="{9D8B030D-6E8A-4147-A177-3AD203B41FA5}">
                      <a16:colId xmlns:a16="http://schemas.microsoft.com/office/drawing/2014/main" val="914620097"/>
                    </a:ext>
                  </a:extLst>
                </a:gridCol>
                <a:gridCol w="1901825">
                  <a:extLst>
                    <a:ext uri="{9D8B030D-6E8A-4147-A177-3AD203B41FA5}">
                      <a16:colId xmlns:a16="http://schemas.microsoft.com/office/drawing/2014/main" val="1644728379"/>
                    </a:ext>
                  </a:extLst>
                </a:gridCol>
              </a:tblGrid>
              <a:tr h="721316">
                <a:tc>
                  <a:txBody>
                    <a:bodyPr/>
                    <a:lstStyle/>
                    <a:p>
                      <a:pPr algn="ctr"/>
                      <a:endParaRPr lang="de-AT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blau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rot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grün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gelb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rosa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8377756"/>
                  </a:ext>
                </a:extLst>
              </a:tr>
              <a:tr h="721316">
                <a:tc>
                  <a:txBody>
                    <a:bodyPr/>
                    <a:lstStyle/>
                    <a:p>
                      <a:pPr algn="ctr"/>
                      <a:r>
                        <a:rPr lang="de-AT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Strichliste</a:t>
                      </a:r>
                      <a:br>
                        <a:rPr lang="de-AT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de-AT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Absolute HF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AT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AT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AT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AT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AT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5581511"/>
                  </a:ext>
                </a:extLst>
              </a:tr>
              <a:tr h="721316">
                <a:tc>
                  <a:txBody>
                    <a:bodyPr/>
                    <a:lstStyle/>
                    <a:p>
                      <a:pPr algn="ctr"/>
                      <a:r>
                        <a:rPr lang="de-AT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Relative HF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AT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AT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AT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AT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AT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7158196"/>
                  </a:ext>
                </a:extLst>
              </a:tr>
              <a:tr h="721316">
                <a:tc>
                  <a:txBody>
                    <a:bodyPr/>
                    <a:lstStyle/>
                    <a:p>
                      <a:pPr algn="ctr"/>
                      <a:r>
                        <a:rPr lang="de-AT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Prozentuelle HF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AT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AT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AT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AT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AT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08384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6812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elle 11">
            <a:extLst>
              <a:ext uri="{FF2B5EF4-FFF2-40B4-BE49-F238E27FC236}">
                <a16:creationId xmlns:a16="http://schemas.microsoft.com/office/drawing/2014/main" id="{5406E993-80C5-4927-96A3-F3F2AF0DD6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2287415"/>
              </p:ext>
            </p:extLst>
          </p:nvPr>
        </p:nvGraphicFramePr>
        <p:xfrm>
          <a:off x="1727200" y="3120626"/>
          <a:ext cx="2596596" cy="2740425"/>
        </p:xfrm>
        <a:graphic>
          <a:graphicData uri="http://schemas.openxmlformats.org/drawingml/2006/table">
            <a:tbl>
              <a:tblPr firstRow="1" firstCol="1" bandRow="1"/>
              <a:tblGrid>
                <a:gridCol w="1298298">
                  <a:extLst>
                    <a:ext uri="{9D8B030D-6E8A-4147-A177-3AD203B41FA5}">
                      <a16:colId xmlns:a16="http://schemas.microsoft.com/office/drawing/2014/main" val="1530436691"/>
                    </a:ext>
                  </a:extLst>
                </a:gridCol>
                <a:gridCol w="1298298">
                  <a:extLst>
                    <a:ext uri="{9D8B030D-6E8A-4147-A177-3AD203B41FA5}">
                      <a16:colId xmlns:a16="http://schemas.microsoft.com/office/drawing/2014/main" val="2068329238"/>
                    </a:ext>
                  </a:extLst>
                </a:gridCol>
              </a:tblGrid>
              <a:tr h="391436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AT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Lieblingsfarbe</a:t>
                      </a:r>
                      <a:endParaRPr lang="de-A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3987" marR="123987" marT="172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AT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Absolute HF</a:t>
                      </a:r>
                      <a:endParaRPr lang="de-A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3987" marR="123987" marT="172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4499126"/>
                  </a:ext>
                </a:extLst>
              </a:tr>
              <a:tr h="469145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A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blau</a:t>
                      </a:r>
                      <a:endParaRPr lang="de-AT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3987" marR="123987" marT="172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A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de-A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3987" marR="123987" marT="172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1593840"/>
                  </a:ext>
                </a:extLst>
              </a:tr>
              <a:tr h="468438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A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rot</a:t>
                      </a:r>
                      <a:endParaRPr lang="de-AT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3987" marR="123987" marT="172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A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de-A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3987" marR="123987" marT="172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0462043"/>
                  </a:ext>
                </a:extLst>
              </a:tr>
              <a:tr h="469145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A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grün</a:t>
                      </a:r>
                      <a:endParaRPr lang="de-AT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3987" marR="123987" marT="172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A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de-A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3987" marR="123987" marT="172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3031263"/>
                  </a:ext>
                </a:extLst>
              </a:tr>
              <a:tr h="469145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A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gelb</a:t>
                      </a:r>
                      <a:endParaRPr lang="de-AT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3987" marR="123987" marT="172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A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de-A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3987" marR="123987" marT="172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0576665"/>
                  </a:ext>
                </a:extLst>
              </a:tr>
              <a:tr h="473116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A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rosa</a:t>
                      </a:r>
                      <a:endParaRPr lang="de-AT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3987" marR="123987" marT="172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A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de-A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3987" marR="123987" marT="172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6277175"/>
                  </a:ext>
                </a:extLst>
              </a:tr>
            </a:tbl>
          </a:graphicData>
        </a:graphic>
      </p:graphicFrame>
      <p:sp>
        <p:nvSpPr>
          <p:cNvPr id="15" name="Rechteck 14">
            <a:extLst>
              <a:ext uri="{FF2B5EF4-FFF2-40B4-BE49-F238E27FC236}">
                <a16:creationId xmlns:a16="http://schemas.microsoft.com/office/drawing/2014/main" id="{1A393533-6589-4891-9F12-3CDB663E7286}"/>
              </a:ext>
            </a:extLst>
          </p:cNvPr>
          <p:cNvSpPr/>
          <p:nvPr/>
        </p:nvSpPr>
        <p:spPr>
          <a:xfrm>
            <a:off x="4747650" y="483354"/>
            <a:ext cx="26967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Säulendiagramm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35551BC1-D8CC-49A7-9FEB-F9AA841353A0}"/>
              </a:ext>
            </a:extLst>
          </p:cNvPr>
          <p:cNvSpPr txBox="1"/>
          <p:nvPr/>
        </p:nvSpPr>
        <p:spPr>
          <a:xfrm>
            <a:off x="612288" y="1454650"/>
            <a:ext cx="4990058" cy="10656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Säulendiagrammen gibt die y-Achse die Häufigkeit (absolut, relativ, prozentuell) eines Merkmales auf der x-Achse an.</a:t>
            </a:r>
          </a:p>
        </p:txBody>
      </p:sp>
      <p:graphicFrame>
        <p:nvGraphicFramePr>
          <p:cNvPr id="18" name="Diagramm 17">
            <a:extLst>
              <a:ext uri="{FF2B5EF4-FFF2-40B4-BE49-F238E27FC236}">
                <a16:creationId xmlns:a16="http://schemas.microsoft.com/office/drawing/2014/main" id="{3ECF5737-19CA-4BE8-874B-83F33EBFB61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86697323"/>
              </p:ext>
            </p:extLst>
          </p:nvPr>
        </p:nvGraphicFramePr>
        <p:xfrm>
          <a:off x="6589654" y="1454650"/>
          <a:ext cx="4990058" cy="4565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48903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8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elle 11">
            <a:extLst>
              <a:ext uri="{FF2B5EF4-FFF2-40B4-BE49-F238E27FC236}">
                <a16:creationId xmlns:a16="http://schemas.microsoft.com/office/drawing/2014/main" id="{5406E993-80C5-4927-96A3-F3F2AF0DD6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0738204"/>
              </p:ext>
            </p:extLst>
          </p:nvPr>
        </p:nvGraphicFramePr>
        <p:xfrm>
          <a:off x="1971040" y="3306623"/>
          <a:ext cx="2596596" cy="2740425"/>
        </p:xfrm>
        <a:graphic>
          <a:graphicData uri="http://schemas.openxmlformats.org/drawingml/2006/table">
            <a:tbl>
              <a:tblPr firstRow="1" firstCol="1" bandRow="1"/>
              <a:tblGrid>
                <a:gridCol w="1298298">
                  <a:extLst>
                    <a:ext uri="{9D8B030D-6E8A-4147-A177-3AD203B41FA5}">
                      <a16:colId xmlns:a16="http://schemas.microsoft.com/office/drawing/2014/main" val="1530436691"/>
                    </a:ext>
                  </a:extLst>
                </a:gridCol>
                <a:gridCol w="1298298">
                  <a:extLst>
                    <a:ext uri="{9D8B030D-6E8A-4147-A177-3AD203B41FA5}">
                      <a16:colId xmlns:a16="http://schemas.microsoft.com/office/drawing/2014/main" val="2068329238"/>
                    </a:ext>
                  </a:extLst>
                </a:gridCol>
              </a:tblGrid>
              <a:tr h="391436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AT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Lieblingsfarbe</a:t>
                      </a:r>
                      <a:endParaRPr lang="de-A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3987" marR="123987" marT="172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AT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Absolute HF</a:t>
                      </a:r>
                      <a:endParaRPr lang="de-A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3987" marR="123987" marT="172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4499126"/>
                  </a:ext>
                </a:extLst>
              </a:tr>
              <a:tr h="469145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A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blau</a:t>
                      </a:r>
                      <a:endParaRPr lang="de-AT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3987" marR="123987" marT="172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A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de-A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3987" marR="123987" marT="172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1593840"/>
                  </a:ext>
                </a:extLst>
              </a:tr>
              <a:tr h="468438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A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rot</a:t>
                      </a:r>
                      <a:endParaRPr lang="de-AT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3987" marR="123987" marT="172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A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de-A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3987" marR="123987" marT="172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0462043"/>
                  </a:ext>
                </a:extLst>
              </a:tr>
              <a:tr h="469145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A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grün</a:t>
                      </a:r>
                      <a:endParaRPr lang="de-AT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3987" marR="123987" marT="172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A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de-A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3987" marR="123987" marT="172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3031263"/>
                  </a:ext>
                </a:extLst>
              </a:tr>
              <a:tr h="469145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A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gelb</a:t>
                      </a:r>
                      <a:endParaRPr lang="de-AT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3987" marR="123987" marT="172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A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de-A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3987" marR="123987" marT="172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0576665"/>
                  </a:ext>
                </a:extLst>
              </a:tr>
              <a:tr h="473116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A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rosa</a:t>
                      </a:r>
                      <a:endParaRPr lang="de-AT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3987" marR="123987" marT="172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A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de-A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3987" marR="123987" marT="172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6277175"/>
                  </a:ext>
                </a:extLst>
              </a:tr>
            </a:tbl>
          </a:graphicData>
        </a:graphic>
      </p:graphicFrame>
      <p:sp>
        <p:nvSpPr>
          <p:cNvPr id="15" name="Rechteck 14">
            <a:extLst>
              <a:ext uri="{FF2B5EF4-FFF2-40B4-BE49-F238E27FC236}">
                <a16:creationId xmlns:a16="http://schemas.microsoft.com/office/drawing/2014/main" id="{1A393533-6589-4891-9F12-3CDB663E7286}"/>
              </a:ext>
            </a:extLst>
          </p:cNvPr>
          <p:cNvSpPr/>
          <p:nvPr/>
        </p:nvSpPr>
        <p:spPr>
          <a:xfrm>
            <a:off x="4746143" y="391914"/>
            <a:ext cx="26997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Balkendiagramm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F5CB567F-5516-4B5C-B08E-1691AB39FADF}"/>
              </a:ext>
            </a:extLst>
          </p:cNvPr>
          <p:cNvSpPr txBox="1"/>
          <p:nvPr/>
        </p:nvSpPr>
        <p:spPr>
          <a:xfrm>
            <a:off x="577377" y="1242199"/>
            <a:ext cx="5171440" cy="16255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Beim Balkendiagramm ist es im Gegensatz zum Säulendiagramm genau umgekehrt. </a:t>
            </a:r>
            <a:b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de-AT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x-Achse gibt die Häufigkeit eines Merkmals auf der y-Achse an.</a:t>
            </a:r>
          </a:p>
        </p:txBody>
      </p:sp>
      <p:graphicFrame>
        <p:nvGraphicFramePr>
          <p:cNvPr id="8" name="Diagramm 7">
            <a:extLst>
              <a:ext uri="{FF2B5EF4-FFF2-40B4-BE49-F238E27FC236}">
                <a16:creationId xmlns:a16="http://schemas.microsoft.com/office/drawing/2014/main" id="{BAACF295-975F-4325-B4C9-0DD8006DE91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6673844"/>
              </p:ext>
            </p:extLst>
          </p:nvPr>
        </p:nvGraphicFramePr>
        <p:xfrm>
          <a:off x="6323005" y="1486040"/>
          <a:ext cx="5366223" cy="45610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60376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elle 11">
            <a:extLst>
              <a:ext uri="{FF2B5EF4-FFF2-40B4-BE49-F238E27FC236}">
                <a16:creationId xmlns:a16="http://schemas.microsoft.com/office/drawing/2014/main" id="{5406E993-80C5-4927-96A3-F3F2AF0DD6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8569873"/>
              </p:ext>
            </p:extLst>
          </p:nvPr>
        </p:nvGraphicFramePr>
        <p:xfrm>
          <a:off x="457200" y="3098800"/>
          <a:ext cx="5411796" cy="3471471"/>
        </p:xfrm>
        <a:graphic>
          <a:graphicData uri="http://schemas.openxmlformats.org/drawingml/2006/table">
            <a:tbl>
              <a:tblPr firstRow="1" firstCol="1" bandRow="1"/>
              <a:tblGrid>
                <a:gridCol w="1422400">
                  <a:extLst>
                    <a:ext uri="{9D8B030D-6E8A-4147-A177-3AD203B41FA5}">
                      <a16:colId xmlns:a16="http://schemas.microsoft.com/office/drawing/2014/main" val="1530436691"/>
                    </a:ext>
                  </a:extLst>
                </a:gridCol>
                <a:gridCol w="1686560">
                  <a:extLst>
                    <a:ext uri="{9D8B030D-6E8A-4147-A177-3AD203B41FA5}">
                      <a16:colId xmlns:a16="http://schemas.microsoft.com/office/drawing/2014/main" val="2068329238"/>
                    </a:ext>
                  </a:extLst>
                </a:gridCol>
                <a:gridCol w="2302836">
                  <a:extLst>
                    <a:ext uri="{9D8B030D-6E8A-4147-A177-3AD203B41FA5}">
                      <a16:colId xmlns:a16="http://schemas.microsoft.com/office/drawing/2014/main" val="2781967727"/>
                    </a:ext>
                  </a:extLst>
                </a:gridCol>
              </a:tblGrid>
              <a:tr h="495857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AT" sz="14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Lieblingsfarbe</a:t>
                      </a:r>
                      <a:endParaRPr lang="de-AT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3987" marR="123987" marT="172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AT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Prozentuelle HF</a:t>
                      </a:r>
                      <a:endParaRPr lang="de-A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3987" marR="123987" marT="172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AT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Grad</a:t>
                      </a:r>
                      <a:endParaRPr lang="de-A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3987" marR="123987" marT="172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4499126"/>
                  </a:ext>
                </a:extLst>
              </a:tr>
              <a:tr h="594296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A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blau</a:t>
                      </a:r>
                      <a:endParaRPr lang="de-AT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3987" marR="123987" marT="172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A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32 %</a:t>
                      </a:r>
                      <a:endParaRPr lang="de-A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3987" marR="123987" marT="172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ar-AE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3987" marR="123987" marT="172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1593840"/>
                  </a:ext>
                </a:extLst>
              </a:tr>
              <a:tr h="593400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A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rot</a:t>
                      </a:r>
                      <a:endParaRPr lang="de-AT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3987" marR="123987" marT="172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A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16 %</a:t>
                      </a:r>
                      <a:endParaRPr lang="de-A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3987" marR="123987" marT="172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ar-AE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3987" marR="123987" marT="172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0462043"/>
                  </a:ext>
                </a:extLst>
              </a:tr>
              <a:tr h="594296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A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grün</a:t>
                      </a:r>
                      <a:endParaRPr lang="de-AT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3987" marR="123987" marT="172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A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24 %</a:t>
                      </a:r>
                      <a:endParaRPr lang="de-A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3987" marR="123987" marT="172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ar-AE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3987" marR="123987" marT="172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3031263"/>
                  </a:ext>
                </a:extLst>
              </a:tr>
              <a:tr h="594296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A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gelb</a:t>
                      </a:r>
                      <a:endParaRPr lang="de-AT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3987" marR="123987" marT="172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A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8 %</a:t>
                      </a:r>
                      <a:endParaRPr lang="de-A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3987" marR="123987" marT="172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ar-AE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3987" marR="123987" marT="172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0576665"/>
                  </a:ext>
                </a:extLst>
              </a:tr>
              <a:tr h="599326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A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rosa</a:t>
                      </a:r>
                      <a:endParaRPr lang="de-AT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3987" marR="123987" marT="172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A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20 %</a:t>
                      </a:r>
                      <a:endParaRPr lang="de-A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3987" marR="123987" marT="172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ar-AE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3987" marR="123987" marT="172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6277175"/>
                  </a:ext>
                </a:extLst>
              </a:tr>
            </a:tbl>
          </a:graphicData>
        </a:graphic>
      </p:graphicFrame>
      <p:sp>
        <p:nvSpPr>
          <p:cNvPr id="15" name="Rechteck 14">
            <a:extLst>
              <a:ext uri="{FF2B5EF4-FFF2-40B4-BE49-F238E27FC236}">
                <a16:creationId xmlns:a16="http://schemas.microsoft.com/office/drawing/2014/main" id="{1A393533-6589-4891-9F12-3CDB663E7286}"/>
              </a:ext>
            </a:extLst>
          </p:cNvPr>
          <p:cNvSpPr/>
          <p:nvPr/>
        </p:nvSpPr>
        <p:spPr>
          <a:xfrm>
            <a:off x="4883841" y="287732"/>
            <a:ext cx="24243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Kreisdiagramm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F5CB567F-5516-4B5C-B08E-1691AB39FADF}"/>
                  </a:ext>
                </a:extLst>
              </p:cNvPr>
              <p:cNvSpPr txBox="1"/>
              <p:nvPr/>
            </p:nvSpPr>
            <p:spPr>
              <a:xfrm>
                <a:off x="697556" y="1049159"/>
                <a:ext cx="5171440" cy="195887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600"/>
                  </a:spcAf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Ein Kreissegment entspricht der prozentuellen Häufigkeit eines Merkmales.</a:t>
                </a: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u="sng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Größe des Winkels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1800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𝑊𝑖𝑛𝑘𝑒𝑙</m:t>
                      </m:r>
                      <m:r>
                        <a:rPr lang="de-AT" sz="1800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d>
                        <m:dPr>
                          <m:ctrlPr>
                            <a:rPr lang="de-AT" sz="18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18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𝑖𝑛</m:t>
                          </m:r>
                          <m:r>
                            <a:rPr lang="de-AT" sz="18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de-AT" sz="1800" i="1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𝐺𝑟𝑎𝑑</m:t>
                          </m:r>
                        </m:e>
                      </m:d>
                      <m:r>
                        <a:rPr lang="de-AT" sz="1800" b="0" i="1" smtClean="0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:</m:t>
                      </m:r>
                    </m:oMath>
                  </m:oMathPara>
                </a14:m>
                <a:endParaRPr lang="de-AT" sz="1800" b="0" i="1" dirty="0">
                  <a:solidFill>
                    <a:srgbClr val="00B050"/>
                  </a:solidFill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1800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𝑅𝑒𝑙𝑎𝑡𝑖𝑣𝑒</m:t>
                      </m:r>
                      <m:r>
                        <a:rPr lang="de-AT" sz="1800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de-AT" sz="1800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𝐻𝐹</m:t>
                      </m:r>
                      <m:r>
                        <a:rPr lang="de-AT" sz="1800" i="1">
                          <a:solidFill>
                            <a:srgbClr val="00B050"/>
                          </a:solidFill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∙360=</m:t>
                      </m:r>
                      <m:r>
                        <a:rPr lang="de-AT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𝑃𝑟𝑜𝑧𝑒𝑛𝑡𝑢𝑒𝑙𝑙𝑒</m:t>
                      </m:r>
                      <m:r>
                        <a:rPr lang="de-AT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de-AT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𝐻𝐹</m:t>
                      </m:r>
                      <m:r>
                        <a:rPr lang="de-AT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∙3,6</m:t>
                      </m:r>
                    </m:oMath>
                  </m:oMathPara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F5CB567F-5516-4B5C-B08E-1691AB39FA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556" y="1049159"/>
                <a:ext cx="5171440" cy="1958870"/>
              </a:xfrm>
              <a:prstGeom prst="rect">
                <a:avLst/>
              </a:prstGeom>
              <a:blipFill>
                <a:blip r:embed="rId3"/>
                <a:stretch>
                  <a:fillRect l="-942" t="-1246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Diagramm 5">
            <a:extLst>
              <a:ext uri="{FF2B5EF4-FFF2-40B4-BE49-F238E27FC236}">
                <a16:creationId xmlns:a16="http://schemas.microsoft.com/office/drawing/2014/main" id="{8FDCC4EF-44A3-4642-9DD9-A629828D3D8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60021810"/>
              </p:ext>
            </p:extLst>
          </p:nvPr>
        </p:nvGraphicFramePr>
        <p:xfrm>
          <a:off x="6569710" y="1279207"/>
          <a:ext cx="5337810" cy="52910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919697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509</Words>
  <Application>Microsoft Office PowerPoint</Application>
  <PresentationFormat>Breitbild</PresentationFormat>
  <Paragraphs>127</Paragraphs>
  <Slides>11</Slides>
  <Notes>11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8" baseType="lpstr">
      <vt:lpstr>Arial</vt:lpstr>
      <vt:lpstr>Calibri</vt:lpstr>
      <vt:lpstr>Cambria Math</vt:lpstr>
      <vt:lpstr>Georgia</vt:lpstr>
      <vt:lpstr>Trebuchet MS</vt:lpstr>
      <vt:lpstr>Wingdings</vt:lpstr>
      <vt:lpstr>Holzart</vt:lpstr>
      <vt:lpstr>Darstellung von Daten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112</cp:revision>
  <dcterms:created xsi:type="dcterms:W3CDTF">2020-04-09T06:13:57Z</dcterms:created>
  <dcterms:modified xsi:type="dcterms:W3CDTF">2022-11-04T11:17:50Z</dcterms:modified>
</cp:coreProperties>
</file>