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24" r:id="rId3"/>
    <p:sldId id="341" r:id="rId4"/>
    <p:sldId id="342" r:id="rId5"/>
    <p:sldId id="343" r:id="rId6"/>
    <p:sldId id="337" r:id="rId7"/>
    <p:sldId id="338" r:id="rId8"/>
    <p:sldId id="344" r:id="rId9"/>
    <p:sldId id="345" r:id="rId10"/>
    <p:sldId id="346" r:id="rId11"/>
    <p:sldId id="347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26A7286-E5E2-4CE0-9532-7801CD431EBB}"/>
    <pc:docChg chg="modSld">
      <pc:chgData name="Tegischer Lukas" userId="f78daebb-0565-485c-bd0e-1cd035e796ff" providerId="ADAL" clId="{426A7286-E5E2-4CE0-9532-7801CD431EBB}" dt="2022-04-18T19:34:25.646" v="3" actId="6549"/>
      <pc:docMkLst>
        <pc:docMk/>
      </pc:docMkLst>
      <pc:sldChg chg="modSp">
        <pc:chgData name="Tegischer Lukas" userId="f78daebb-0565-485c-bd0e-1cd035e796ff" providerId="ADAL" clId="{426A7286-E5E2-4CE0-9532-7801CD431EBB}" dt="2022-04-18T19:34:25.646" v="3" actId="6549"/>
        <pc:sldMkLst>
          <pc:docMk/>
          <pc:sldMk cId="2919697873" sldId="345"/>
        </pc:sldMkLst>
        <pc:spChg chg="mod">
          <ac:chgData name="Tegischer Lukas" userId="f78daebb-0565-485c-bd0e-1cd035e796ff" providerId="ADAL" clId="{426A7286-E5E2-4CE0-9532-7801CD431EBB}" dt="2022-04-18T19:34:25.646" v="3" actId="6549"/>
          <ac:spMkLst>
            <pc:docMk/>
            <pc:sldMk cId="2919697873" sldId="345"/>
            <ac:spMk id="7" creationId="{F5CB567F-5516-4B5C-B08E-1691AB39FADF}"/>
          </ac:spMkLst>
        </pc:spChg>
      </pc:sldChg>
    </pc:docChg>
  </pc:docChgLst>
  <pc:docChgLst>
    <pc:chgData name="Tegischer Lukas" userId="f78daebb-0565-485c-bd0e-1cd035e796ff" providerId="ADAL" clId="{BE270967-516B-4BE5-BB52-689CA60ABE8A}"/>
    <pc:docChg chg="custSel delSld modSld">
      <pc:chgData name="Tegischer Lukas" userId="f78daebb-0565-485c-bd0e-1cd035e796ff" providerId="ADAL" clId="{BE270967-516B-4BE5-BB52-689CA60ABE8A}" dt="2022-11-04T11:17:50.284" v="7" actId="47"/>
      <pc:docMkLst>
        <pc:docMk/>
      </pc:docMkLst>
      <pc:sldChg chg="delSp mod delAnim">
        <pc:chgData name="Tegischer Lukas" userId="f78daebb-0565-485c-bd0e-1cd035e796ff" providerId="ADAL" clId="{BE270967-516B-4BE5-BB52-689CA60ABE8A}" dt="2022-11-04T11:17:42.778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BE270967-516B-4BE5-BB52-689CA60ABE8A}" dt="2022-11-04T11:17:42.778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BE270967-516B-4BE5-BB52-689CA60ABE8A}" dt="2022-11-04T11:17:42.16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BE270967-516B-4BE5-BB52-689CA60ABE8A}" dt="2022-11-04T11:17:50.284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BE270967-516B-4BE5-BB52-689CA60ABE8A}" dt="2022-11-04T11:17:43.849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BE270967-516B-4BE5-BB52-689CA60ABE8A}" dt="2022-11-04T11:17:43.849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E270967-516B-4BE5-BB52-689CA60ABE8A}" dt="2022-11-04T11:17:46.359" v="6" actId="478"/>
        <pc:sldMkLst>
          <pc:docMk/>
          <pc:sldMk cId="986812351" sldId="337"/>
        </pc:sldMkLst>
        <pc:picChg chg="del">
          <ac:chgData name="Tegischer Lukas" userId="f78daebb-0565-485c-bd0e-1cd035e796ff" providerId="ADAL" clId="{BE270967-516B-4BE5-BB52-689CA60ABE8A}" dt="2022-11-04T11:17:46.359" v="6" actId="478"/>
          <ac:picMkLst>
            <pc:docMk/>
            <pc:sldMk cId="986812351" sldId="3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E270967-516B-4BE5-BB52-689CA60ABE8A}" dt="2022-11-04T11:17:44.525" v="3" actId="478"/>
        <pc:sldMkLst>
          <pc:docMk/>
          <pc:sldMk cId="1245368849" sldId="341"/>
        </pc:sldMkLst>
        <pc:picChg chg="del">
          <ac:chgData name="Tegischer Lukas" userId="f78daebb-0565-485c-bd0e-1cd035e796ff" providerId="ADAL" clId="{BE270967-516B-4BE5-BB52-689CA60ABE8A}" dt="2022-11-04T11:17:44.525" v="3" actId="478"/>
          <ac:picMkLst>
            <pc:docMk/>
            <pc:sldMk cId="1245368849" sldId="34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E270967-516B-4BE5-BB52-689CA60ABE8A}" dt="2022-11-04T11:17:45.092" v="4" actId="478"/>
        <pc:sldMkLst>
          <pc:docMk/>
          <pc:sldMk cId="3198157009" sldId="342"/>
        </pc:sldMkLst>
        <pc:picChg chg="del">
          <ac:chgData name="Tegischer Lukas" userId="f78daebb-0565-485c-bd0e-1cd035e796ff" providerId="ADAL" clId="{BE270967-516B-4BE5-BB52-689CA60ABE8A}" dt="2022-11-04T11:17:45.092" v="4" actId="478"/>
          <ac:picMkLst>
            <pc:docMk/>
            <pc:sldMk cId="3198157009" sldId="34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E270967-516B-4BE5-BB52-689CA60ABE8A}" dt="2022-11-04T11:17:45.657" v="5" actId="478"/>
        <pc:sldMkLst>
          <pc:docMk/>
          <pc:sldMk cId="3056743295" sldId="343"/>
        </pc:sldMkLst>
        <pc:picChg chg="del">
          <ac:chgData name="Tegischer Lukas" userId="f78daebb-0565-485c-bd0e-1cd035e796ff" providerId="ADAL" clId="{BE270967-516B-4BE5-BB52-689CA60ABE8A}" dt="2022-11-04T11:17:45.657" v="5" actId="478"/>
          <ac:picMkLst>
            <pc:docMk/>
            <pc:sldMk cId="3056743295" sldId="343"/>
            <ac:picMk id="14" creationId="{053D7308-DE5D-4085-8981-CCF5F27D1668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 sz="1800" b="1" dirty="0">
                <a:solidFill>
                  <a:srgbClr val="00B050"/>
                </a:solidFill>
              </a:rPr>
              <a:t>Lieblingsfarbe (25 Personen)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Tabelle1!$A$44:$A$48</c:f>
              <c:strCache>
                <c:ptCount val="5"/>
                <c:pt idx="0">
                  <c:v>blau</c:v>
                </c:pt>
                <c:pt idx="1">
                  <c:v>rot</c:v>
                </c:pt>
                <c:pt idx="2">
                  <c:v>grün</c:v>
                </c:pt>
                <c:pt idx="3">
                  <c:v>gelb</c:v>
                </c:pt>
                <c:pt idx="4">
                  <c:v>rosa</c:v>
                </c:pt>
              </c:strCache>
            </c:strRef>
          </c:cat>
          <c:val>
            <c:numRef>
              <c:f>Tabelle1!$B$44:$B$48</c:f>
              <c:numCache>
                <c:formatCode>General</c:formatCode>
                <c:ptCount val="5"/>
                <c:pt idx="0">
                  <c:v>8</c:v>
                </c:pt>
                <c:pt idx="1">
                  <c:v>4</c:v>
                </c:pt>
                <c:pt idx="2">
                  <c:v>6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B6-4C45-AB3E-EE9133F8F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0498367"/>
        <c:axId val="1770500031"/>
      </c:barChart>
      <c:catAx>
        <c:axId val="1770498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70500031"/>
        <c:crosses val="autoZero"/>
        <c:auto val="1"/>
        <c:lblAlgn val="ctr"/>
        <c:lblOffset val="100"/>
        <c:noMultiLvlLbl val="0"/>
      </c:catAx>
      <c:valAx>
        <c:axId val="1770500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1800"/>
                  <a:t>Anzahl der Personen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70498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 sz="2000" b="1" dirty="0">
                <a:solidFill>
                  <a:srgbClr val="00B050"/>
                </a:solidFill>
              </a:rPr>
              <a:t>Lieblingsfarbe (25 Personen)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Tabelle1!$A$44:$A$48</c:f>
              <c:strCache>
                <c:ptCount val="5"/>
                <c:pt idx="0">
                  <c:v>blau</c:v>
                </c:pt>
                <c:pt idx="1">
                  <c:v>rot</c:v>
                </c:pt>
                <c:pt idx="2">
                  <c:v>grün</c:v>
                </c:pt>
                <c:pt idx="3">
                  <c:v>gelb</c:v>
                </c:pt>
                <c:pt idx="4">
                  <c:v>rosa</c:v>
                </c:pt>
              </c:strCache>
            </c:strRef>
          </c:cat>
          <c:val>
            <c:numRef>
              <c:f>Tabelle1!$B$44:$B$48</c:f>
              <c:numCache>
                <c:formatCode>General</c:formatCode>
                <c:ptCount val="5"/>
                <c:pt idx="0">
                  <c:v>8</c:v>
                </c:pt>
                <c:pt idx="1">
                  <c:v>4</c:v>
                </c:pt>
                <c:pt idx="2">
                  <c:v>6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4D-43BB-B836-8D79A90228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81265871"/>
        <c:axId val="1781272527"/>
      </c:barChart>
      <c:catAx>
        <c:axId val="17812658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81272527"/>
        <c:crosses val="autoZero"/>
        <c:auto val="1"/>
        <c:lblAlgn val="ctr"/>
        <c:lblOffset val="100"/>
        <c:noMultiLvlLbl val="0"/>
      </c:catAx>
      <c:valAx>
        <c:axId val="17812725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1600"/>
                  <a:t>Anzahl der Personen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81265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 sz="2000" b="1">
                <a:solidFill>
                  <a:srgbClr val="00B050"/>
                </a:solidFill>
              </a:rPr>
              <a:t>Lieblingsfarbe</a:t>
            </a:r>
            <a:r>
              <a:rPr lang="de-AT" sz="2000" b="1" baseline="0">
                <a:solidFill>
                  <a:srgbClr val="00B050"/>
                </a:solidFill>
              </a:rPr>
              <a:t> (25 Personen)</a:t>
            </a:r>
            <a:endParaRPr lang="de-AT" sz="2000" b="1">
              <a:solidFill>
                <a:srgbClr val="00B05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EDF-4F9D-93ED-6A6F368B5DCC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EDF-4F9D-93ED-6A6F368B5DCC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EDF-4F9D-93ED-6A6F368B5DCC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EDF-4F9D-93ED-6A6F368B5DCC}"/>
              </c:ext>
            </c:extLst>
          </c:dPt>
          <c:dPt>
            <c:idx val="4"/>
            <c:bubble3D val="0"/>
            <c:spPr>
              <a:solidFill>
                <a:srgbClr val="FC2CB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EDF-4F9D-93ED-6A6F368B5DCC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Tabelle1!$A$44:$A$48</c:f>
              <c:strCache>
                <c:ptCount val="5"/>
                <c:pt idx="0">
                  <c:v>blau</c:v>
                </c:pt>
                <c:pt idx="1">
                  <c:v>rot</c:v>
                </c:pt>
                <c:pt idx="2">
                  <c:v>grün</c:v>
                </c:pt>
                <c:pt idx="3">
                  <c:v>gelb</c:v>
                </c:pt>
                <c:pt idx="4">
                  <c:v>rosa</c:v>
                </c:pt>
              </c:strCache>
            </c:strRef>
          </c:cat>
          <c:val>
            <c:numRef>
              <c:f>Tabelle1!$B$44:$B$48</c:f>
              <c:numCache>
                <c:formatCode>General</c:formatCode>
                <c:ptCount val="5"/>
                <c:pt idx="0">
                  <c:v>8</c:v>
                </c:pt>
                <c:pt idx="1">
                  <c:v>4</c:v>
                </c:pt>
                <c:pt idx="2">
                  <c:v>6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EDF-4F9D-93ED-6A6F368B5DC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>
                <a:solidFill>
                  <a:srgbClr val="00B050"/>
                </a:solidFill>
                <a:effectLst/>
              </a:rPr>
              <a:t>Lieblingsfarbe (25 Personen)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0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Tabelle1!$A$1:$A$5</c:f>
              <c:strCache>
                <c:ptCount val="5"/>
                <c:pt idx="0">
                  <c:v>blau</c:v>
                </c:pt>
                <c:pt idx="1">
                  <c:v>rot</c:v>
                </c:pt>
                <c:pt idx="2">
                  <c:v>grün</c:v>
                </c:pt>
                <c:pt idx="3">
                  <c:v>gelb</c:v>
                </c:pt>
                <c:pt idx="4">
                  <c:v>rosa</c:v>
                </c:pt>
              </c:strCache>
            </c:strRef>
          </c:cat>
          <c:val>
            <c:numRef>
              <c:f>Tabelle1!$B$1:$B$5</c:f>
              <c:numCache>
                <c:formatCode>General</c:formatCode>
                <c:ptCount val="5"/>
                <c:pt idx="0">
                  <c:v>8</c:v>
                </c:pt>
                <c:pt idx="1">
                  <c:v>4</c:v>
                </c:pt>
                <c:pt idx="2">
                  <c:v>6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09-414D-BFA6-9E3FCA4287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00713983"/>
        <c:axId val="1400712735"/>
      </c:lineChart>
      <c:catAx>
        <c:axId val="1400713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400712735"/>
        <c:crosses val="autoZero"/>
        <c:auto val="1"/>
        <c:lblAlgn val="ctr"/>
        <c:lblOffset val="100"/>
        <c:noMultiLvlLbl val="0"/>
      </c:catAx>
      <c:valAx>
        <c:axId val="14007127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400713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607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224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375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2464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988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24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2192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4780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980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Darstellung von Daten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5406E993-80C5-4927-96A3-F3F2AF0DD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306734"/>
              </p:ext>
            </p:extLst>
          </p:nvPr>
        </p:nvGraphicFramePr>
        <p:xfrm>
          <a:off x="1885119" y="2058787"/>
          <a:ext cx="2596596" cy="2740425"/>
        </p:xfrm>
        <a:graphic>
          <a:graphicData uri="http://schemas.openxmlformats.org/drawingml/2006/table">
            <a:tbl>
              <a:tblPr firstRow="1" firstCol="1" bandRow="1"/>
              <a:tblGrid>
                <a:gridCol w="1298298">
                  <a:extLst>
                    <a:ext uri="{9D8B030D-6E8A-4147-A177-3AD203B41FA5}">
                      <a16:colId xmlns:a16="http://schemas.microsoft.com/office/drawing/2014/main" val="1530436691"/>
                    </a:ext>
                  </a:extLst>
                </a:gridCol>
                <a:gridCol w="1298298">
                  <a:extLst>
                    <a:ext uri="{9D8B030D-6E8A-4147-A177-3AD203B41FA5}">
                      <a16:colId xmlns:a16="http://schemas.microsoft.com/office/drawing/2014/main" val="2068329238"/>
                    </a:ext>
                  </a:extLst>
                </a:gridCol>
              </a:tblGrid>
              <a:tr h="39143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Lieblingsfarbe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Absolute HF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499126"/>
                  </a:ext>
                </a:extLst>
              </a:tr>
              <a:tr h="46914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blau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593840"/>
                  </a:ext>
                </a:extLst>
              </a:tr>
              <a:tr h="46843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rot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462043"/>
                  </a:ext>
                </a:extLst>
              </a:tr>
              <a:tr h="46914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grün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de-A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031263"/>
                  </a:ext>
                </a:extLst>
              </a:tr>
              <a:tr h="46914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gelb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576665"/>
                  </a:ext>
                </a:extLst>
              </a:tr>
              <a:tr h="47311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rosa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277175"/>
                  </a:ext>
                </a:extLst>
              </a:tr>
            </a:tbl>
          </a:graphicData>
        </a:graphic>
      </p:graphicFrame>
      <p:sp>
        <p:nvSpPr>
          <p:cNvPr id="15" name="Rechteck 14">
            <a:extLst>
              <a:ext uri="{FF2B5EF4-FFF2-40B4-BE49-F238E27FC236}">
                <a16:creationId xmlns:a16="http://schemas.microsoft.com/office/drawing/2014/main" id="{1A393533-6589-4891-9F12-3CDB663E7286}"/>
              </a:ext>
            </a:extLst>
          </p:cNvPr>
          <p:cNvSpPr/>
          <p:nvPr/>
        </p:nvSpPr>
        <p:spPr>
          <a:xfrm>
            <a:off x="4883841" y="287732"/>
            <a:ext cx="2589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Liniendiagramm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2C944E9B-6DDA-49A3-AB4D-8A8D41DEEE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4948017"/>
              </p:ext>
            </p:extLst>
          </p:nvPr>
        </p:nvGraphicFramePr>
        <p:xfrm>
          <a:off x="5598160" y="1402081"/>
          <a:ext cx="5689600" cy="4674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533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elle 11">
                <a:extLst>
                  <a:ext uri="{FF2B5EF4-FFF2-40B4-BE49-F238E27FC236}">
                    <a16:creationId xmlns:a16="http://schemas.microsoft.com/office/drawing/2014/main" id="{5406E993-80C5-4927-96A3-F3F2AF0DD6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2047226"/>
                  </p:ext>
                </p:extLst>
              </p:nvPr>
            </p:nvGraphicFramePr>
            <p:xfrm>
              <a:off x="6153419" y="1131318"/>
              <a:ext cx="5171440" cy="379508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478428">
                      <a:extLst>
                        <a:ext uri="{9D8B030D-6E8A-4147-A177-3AD203B41FA5}">
                          <a16:colId xmlns:a16="http://schemas.microsoft.com/office/drawing/2014/main" val="1530436691"/>
                        </a:ext>
                      </a:extLst>
                    </a:gridCol>
                    <a:gridCol w="1168400">
                      <a:extLst>
                        <a:ext uri="{9D8B030D-6E8A-4147-A177-3AD203B41FA5}">
                          <a16:colId xmlns:a16="http://schemas.microsoft.com/office/drawing/2014/main" val="2781967727"/>
                        </a:ext>
                      </a:extLst>
                    </a:gridCol>
                    <a:gridCol w="2524612">
                      <a:extLst>
                        <a:ext uri="{9D8B030D-6E8A-4147-A177-3AD203B41FA5}">
                          <a16:colId xmlns:a16="http://schemas.microsoft.com/office/drawing/2014/main" val="4266962872"/>
                        </a:ext>
                      </a:extLst>
                    </a:gridCol>
                  </a:tblGrid>
                  <a:tr h="474044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400" b="1" i="0" u="sng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Lieblingsfarbe</a:t>
                          </a:r>
                          <a:endParaRPr lang="de-AT" sz="1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400" b="1" i="0" u="sng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Relative HF</a:t>
                          </a:r>
                          <a:endParaRPr lang="de-AT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400" b="1" i="0" u="sng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Länge</a:t>
                          </a:r>
                          <a:endParaRPr lang="de-AT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4499126"/>
                      </a:ext>
                    </a:extLst>
                  </a:tr>
                  <a:tr h="663285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blau</a:t>
                          </a:r>
                          <a:endParaRPr lang="de-AT" sz="16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AE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400" b="0" i="1" u="none" strike="noStrike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ar-AE" sz="1400" b="0" i="1" u="none" strike="noStrike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32</m:t>
                                </m:r>
                              </m:oMath>
                            </m:oMathPara>
                          </a14:m>
                          <a:endParaRPr lang="ar-AE" sz="1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endParaRPr lang="de-AT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51593840"/>
                      </a:ext>
                    </a:extLst>
                  </a:tr>
                  <a:tr h="662285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rot</a:t>
                          </a:r>
                          <a:endParaRPr lang="de-AT" sz="16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AE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400" b="0" i="1" u="none" strike="noStrike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ar-AE" sz="1400" b="0" i="1" u="none" strike="noStrike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16</m:t>
                                </m:r>
                              </m:oMath>
                            </m:oMathPara>
                          </a14:m>
                          <a:endParaRPr lang="ar-AE" sz="1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endParaRPr lang="de-AT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60462043"/>
                      </a:ext>
                    </a:extLst>
                  </a:tr>
                  <a:tr h="663285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grün</a:t>
                          </a:r>
                          <a:endParaRPr lang="de-AT" sz="16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AE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400" b="0" i="1" u="none" strike="noStrike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ar-AE" sz="1400" b="0" i="1" u="none" strike="noStrike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ar-AE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endParaRPr lang="de-AT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83031263"/>
                      </a:ext>
                    </a:extLst>
                  </a:tr>
                  <a:tr h="663285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gelb</a:t>
                          </a:r>
                          <a:endParaRPr lang="de-AT" sz="16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AE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400" b="0" i="1" u="none" strike="noStrike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ar-AE" sz="1400" b="0" i="1" u="none" strike="noStrike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08</m:t>
                                </m:r>
                              </m:oMath>
                            </m:oMathPara>
                          </a14:m>
                          <a:endParaRPr lang="ar-AE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endParaRPr lang="de-AT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60576665"/>
                      </a:ext>
                    </a:extLst>
                  </a:tr>
                  <a:tr h="668899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rosa</a:t>
                          </a:r>
                          <a:endParaRPr lang="de-AT" sz="16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AE" sz="1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AE" sz="1400" b="0" i="1" u="none" strike="noStrike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ar-AE" sz="1400" b="0" i="1" u="none" strike="noStrike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ar-AE" sz="1400" b="0" i="1" u="none" strike="noStrike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ar-AE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endParaRPr lang="de-AT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62771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elle 11">
                <a:extLst>
                  <a:ext uri="{FF2B5EF4-FFF2-40B4-BE49-F238E27FC236}">
                    <a16:creationId xmlns:a16="http://schemas.microsoft.com/office/drawing/2014/main" id="{5406E993-80C5-4927-96A3-F3F2AF0DD6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2047226"/>
                  </p:ext>
                </p:extLst>
              </p:nvPr>
            </p:nvGraphicFramePr>
            <p:xfrm>
              <a:off x="6153419" y="1131318"/>
              <a:ext cx="5171440" cy="379508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478428">
                      <a:extLst>
                        <a:ext uri="{9D8B030D-6E8A-4147-A177-3AD203B41FA5}">
                          <a16:colId xmlns:a16="http://schemas.microsoft.com/office/drawing/2014/main" val="1530436691"/>
                        </a:ext>
                      </a:extLst>
                    </a:gridCol>
                    <a:gridCol w="1168400">
                      <a:extLst>
                        <a:ext uri="{9D8B030D-6E8A-4147-A177-3AD203B41FA5}">
                          <a16:colId xmlns:a16="http://schemas.microsoft.com/office/drawing/2014/main" val="2781967727"/>
                        </a:ext>
                      </a:extLst>
                    </a:gridCol>
                    <a:gridCol w="2524612">
                      <a:extLst>
                        <a:ext uri="{9D8B030D-6E8A-4147-A177-3AD203B41FA5}">
                          <a16:colId xmlns:a16="http://schemas.microsoft.com/office/drawing/2014/main" val="4266962872"/>
                        </a:ext>
                      </a:extLst>
                    </a:gridCol>
                  </a:tblGrid>
                  <a:tr h="474044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400" b="1" i="0" u="sng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Lieblingsfarbe</a:t>
                          </a:r>
                          <a:endParaRPr lang="de-AT" sz="14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400" b="1" i="0" u="sng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Relative HF</a:t>
                          </a:r>
                          <a:endParaRPr lang="de-AT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400" b="1" i="0" u="sng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Länge</a:t>
                          </a:r>
                          <a:endParaRPr lang="de-AT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4499126"/>
                      </a:ext>
                    </a:extLst>
                  </a:tr>
                  <a:tr h="663285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blau</a:t>
                          </a:r>
                          <a:endParaRPr lang="de-AT" sz="16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7083" t="-72477" r="-216667" b="-402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endParaRPr lang="de-AT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51593840"/>
                      </a:ext>
                    </a:extLst>
                  </a:tr>
                  <a:tr h="662285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rot</a:t>
                          </a:r>
                          <a:endParaRPr lang="de-AT" sz="16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7083" t="-172477" r="-216667" b="-302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endParaRPr lang="de-AT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60462043"/>
                      </a:ext>
                    </a:extLst>
                  </a:tr>
                  <a:tr h="663285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grün</a:t>
                          </a:r>
                          <a:endParaRPr lang="de-AT" sz="16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7083" t="-272477" r="-216667" b="-202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endParaRPr lang="de-AT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83031263"/>
                      </a:ext>
                    </a:extLst>
                  </a:tr>
                  <a:tr h="663285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gelb</a:t>
                          </a:r>
                          <a:endParaRPr lang="de-AT" sz="16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7083" t="-372477" r="-216667" b="-102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endParaRPr lang="de-AT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60576665"/>
                      </a:ext>
                    </a:extLst>
                  </a:tr>
                  <a:tr h="668899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rosa</a:t>
                          </a:r>
                          <a:endParaRPr lang="de-AT" sz="16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7083" t="-468182" r="-216667" b="-1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endParaRPr lang="de-AT" sz="14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3987" marR="123987" marT="1722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627717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" name="Rechteck 14">
            <a:extLst>
              <a:ext uri="{FF2B5EF4-FFF2-40B4-BE49-F238E27FC236}">
                <a16:creationId xmlns:a16="http://schemas.microsoft.com/office/drawing/2014/main" id="{1A393533-6589-4891-9F12-3CDB663E7286}"/>
              </a:ext>
            </a:extLst>
          </p:cNvPr>
          <p:cNvSpPr/>
          <p:nvPr/>
        </p:nvSpPr>
        <p:spPr>
          <a:xfrm>
            <a:off x="1795200" y="1693578"/>
            <a:ext cx="2539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Prozentstreifen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5CB567F-5516-4B5C-B08E-1691AB39FADF}"/>
                  </a:ext>
                </a:extLst>
              </p:cNvPr>
              <p:cNvSpPr txBox="1"/>
              <p:nvPr/>
            </p:nvSpPr>
            <p:spPr>
              <a:xfrm>
                <a:off x="479059" y="2634119"/>
                <a:ext cx="5171440" cy="9561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Zugehörige Länge des Prozentstreifens: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𝑅𝑒𝑙𝑎𝑡𝑖𝑣𝑒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𝐻𝐹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ä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𝑛𝑔𝑒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(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𝑃𝑟𝑜𝑧𝑒𝑛𝑡𝑠𝑡𝑟𝑒𝑖𝑓𝑒𝑛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5CB567F-5516-4B5C-B08E-1691AB39F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59" y="2634119"/>
                <a:ext cx="5171440" cy="956159"/>
              </a:xfrm>
              <a:prstGeom prst="rect">
                <a:avLst/>
              </a:prstGeom>
              <a:blipFill>
                <a:blip r:embed="rId4"/>
                <a:stretch>
                  <a:fillRect t="-254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E6015D90-2D23-4BB3-8673-4DC7BAB6DE90}"/>
              </a:ext>
            </a:extLst>
          </p:cNvPr>
          <p:cNvSpPr txBox="1"/>
          <p:nvPr/>
        </p:nvSpPr>
        <p:spPr>
          <a:xfrm>
            <a:off x="5811520" y="610896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Prozentstreifen (10 cm)</a:t>
            </a:r>
            <a:endParaRPr lang="de-AT" sz="2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961BA86-5654-40E7-A205-C7F2020E731D}"/>
              </a:ext>
            </a:extLst>
          </p:cNvPr>
          <p:cNvSpPr/>
          <p:nvPr/>
        </p:nvSpPr>
        <p:spPr>
          <a:xfrm>
            <a:off x="1945139" y="5726682"/>
            <a:ext cx="8301721" cy="7010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D3E23D27-6462-4855-B7BD-2EE98ED63E31}"/>
              </a:ext>
            </a:extLst>
          </p:cNvPr>
          <p:cNvCxnSpPr/>
          <p:nvPr/>
        </p:nvCxnSpPr>
        <p:spPr>
          <a:xfrm flipV="1">
            <a:off x="4597400" y="5726682"/>
            <a:ext cx="0" cy="7122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E8CA48F-FA31-478B-BDF4-59E805755E9C}"/>
              </a:ext>
            </a:extLst>
          </p:cNvPr>
          <p:cNvCxnSpPr/>
          <p:nvPr/>
        </p:nvCxnSpPr>
        <p:spPr>
          <a:xfrm flipV="1">
            <a:off x="5918200" y="5715504"/>
            <a:ext cx="0" cy="7122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B9E43A16-ED22-4772-8622-5AAF4EAB3AF3}"/>
              </a:ext>
            </a:extLst>
          </p:cNvPr>
          <p:cNvCxnSpPr/>
          <p:nvPr/>
        </p:nvCxnSpPr>
        <p:spPr>
          <a:xfrm flipV="1">
            <a:off x="7899400" y="5726682"/>
            <a:ext cx="0" cy="7122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73D8B703-ABB0-44CA-AC0E-0FA002163EEB}"/>
              </a:ext>
            </a:extLst>
          </p:cNvPr>
          <p:cNvCxnSpPr/>
          <p:nvPr/>
        </p:nvCxnSpPr>
        <p:spPr>
          <a:xfrm flipV="1">
            <a:off x="8597900" y="5715504"/>
            <a:ext cx="0" cy="7122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89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403485" y="316763"/>
            <a:ext cx="338502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Metrische Merkmale </a:t>
            </a:r>
          </a:p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(quantitativ)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2F07EE2-5CA4-41C7-B0FA-5F719B73FEEB}"/>
              </a:ext>
            </a:extLst>
          </p:cNvPr>
          <p:cNvSpPr txBox="1"/>
          <p:nvPr/>
        </p:nvSpPr>
        <p:spPr>
          <a:xfrm>
            <a:off x="689373" y="1585886"/>
            <a:ext cx="8968978" cy="2376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Darstellung grundsätzlich durch Zahlen</a:t>
            </a: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Abstände müssen vergleichbar sein</a:t>
            </a: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Sinnvolles Rechnen ist möglich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besitzt eine Einheit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Beispiele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Körpergröße, Alter, Höhe (Hochsprung), …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511047" y="316763"/>
            <a:ext cx="316990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Ordinale Merkmale </a:t>
            </a:r>
          </a:p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(qualitativ)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B6C73EE-7740-4146-854B-B5F6983C89C9}"/>
              </a:ext>
            </a:extLst>
          </p:cNvPr>
          <p:cNvSpPr txBox="1"/>
          <p:nvPr/>
        </p:nvSpPr>
        <p:spPr>
          <a:xfrm>
            <a:off x="660798" y="1406908"/>
            <a:ext cx="10040540" cy="202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kann nicht sinnvoll damit gerechnet werden.</a:t>
            </a: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gibt eine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Rangordnung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Abstände sind nicht vergleichbar.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Beispiele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Dienstränge bei der Feuerwehr, Güteklasse bei Lebensmitteln (z.B. Eier)</a:t>
            </a:r>
            <a:endParaRPr lang="de-AT" sz="2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3901B15-0B24-444B-A341-8F18C113F714}"/>
              </a:ext>
            </a:extLst>
          </p:cNvPr>
          <p:cNvSpPr/>
          <p:nvPr/>
        </p:nvSpPr>
        <p:spPr>
          <a:xfrm>
            <a:off x="4429517" y="3649251"/>
            <a:ext cx="33329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Nominale Merkmale </a:t>
            </a:r>
          </a:p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(qualitativ)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9D9F288-9CB8-4E56-814D-0EA3ABD79342}"/>
              </a:ext>
            </a:extLst>
          </p:cNvPr>
          <p:cNvSpPr txBox="1"/>
          <p:nvPr/>
        </p:nvSpPr>
        <p:spPr>
          <a:xfrm>
            <a:off x="660798" y="4789220"/>
            <a:ext cx="9397602" cy="166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Merkmalsausprägungen sind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verbale Formulierungen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gibt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 Rangordnung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Beispiele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Lieblingsfilm, Haarfarbe, Wohnort, Geschlecht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24536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A39CCB37-CCFA-4A6B-A30B-7E7340F0C50F}"/>
              </a:ext>
            </a:extLst>
          </p:cNvPr>
          <p:cNvSpPr txBox="1"/>
          <p:nvPr/>
        </p:nvSpPr>
        <p:spPr>
          <a:xfrm>
            <a:off x="785813" y="2156100"/>
            <a:ext cx="10620374" cy="2195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Quantitative Merkmale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 für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Berechnungen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geeignet, da sie vergleichbare Abstände besitzen.</a:t>
            </a:r>
            <a:b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e-AT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</a:pPr>
            <a:endParaRPr lang="de-AT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de-AT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Qualitative Merkmale</a:t>
            </a:r>
            <a:r>
              <a:rPr lang="de-AT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 entweder durch eine </a:t>
            </a:r>
            <a:r>
              <a:rPr lang="de-AT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Rangordnung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oder durch </a:t>
            </a:r>
            <a:r>
              <a:rPr lang="de-AT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verbale</a:t>
            </a:r>
            <a:r>
              <a:rPr lang="de-AT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Beschreibungen</a:t>
            </a:r>
            <a:r>
              <a:rPr lang="de-AT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gekennzeichnet. Die Abstände sind nicht vergleichbar. Qualitative Merkmale sind für Berechnungen nicht geeignet.</a:t>
            </a:r>
          </a:p>
        </p:txBody>
      </p:sp>
    </p:spTree>
    <p:extLst>
      <p:ext uri="{BB962C8B-B14F-4D97-AF65-F5344CB8AC3E}">
        <p14:creationId xmlns:p14="http://schemas.microsoft.com/office/powerpoint/2010/main" val="31981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9F118782-D8FB-4DB7-9609-411148C2BF51}"/>
              </a:ext>
            </a:extLst>
          </p:cNvPr>
          <p:cNvSpPr txBox="1"/>
          <p:nvPr/>
        </p:nvSpPr>
        <p:spPr>
          <a:xfrm>
            <a:off x="485775" y="420736"/>
            <a:ext cx="99822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Für jeder der folgenden Merkmale wurden Daten erhoben. Gib an, ob es sich dabei um metrische, ordinale oder nominale Daten handelt.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60DAF4C-9F42-4EE4-AA20-380BC50AA660}"/>
              </a:ext>
            </a:extLst>
          </p:cNvPr>
          <p:cNvSpPr txBox="1"/>
          <p:nvPr/>
        </p:nvSpPr>
        <p:spPr>
          <a:xfrm>
            <a:off x="485775" y="1672709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Geschlecht</a:t>
            </a:r>
            <a:endParaRPr lang="de-AT" sz="20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5C97E82-0F09-4AF5-8539-60EE74B32B84}"/>
              </a:ext>
            </a:extLst>
          </p:cNvPr>
          <p:cNvSpPr txBox="1"/>
          <p:nvPr/>
        </p:nvSpPr>
        <p:spPr>
          <a:xfrm>
            <a:off x="485775" y="3028890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Temperatur an einem Tag</a:t>
            </a:r>
            <a:endParaRPr lang="de-AT" sz="20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CFFD978-8BB4-4C07-ABCF-24F2DB75BA9C}"/>
              </a:ext>
            </a:extLst>
          </p:cNvPr>
          <p:cNvSpPr txBox="1"/>
          <p:nvPr/>
        </p:nvSpPr>
        <p:spPr>
          <a:xfrm>
            <a:off x="485775" y="4385071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Dienstrang beim Militär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05674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12187" y="302475"/>
            <a:ext cx="39676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Strichliste &amp; Häufigkeiten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10A37C5-2777-4502-BE1E-22F2702499B5}"/>
              </a:ext>
            </a:extLst>
          </p:cNvPr>
          <p:cNvSpPr txBox="1"/>
          <p:nvPr/>
        </p:nvSpPr>
        <p:spPr>
          <a:xfrm>
            <a:off x="847725" y="1177429"/>
            <a:ext cx="106108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erhobenen Daten werden meist in einer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ungeordneten Urliste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dargestellt (ohne Ordnung).  Möchte man eine Urliste übersichtlich darstellen, so kann man eine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Strichliste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verwenden.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26A0A7E-978D-49BD-9872-A2C399E7E749}"/>
              </a:ext>
            </a:extLst>
          </p:cNvPr>
          <p:cNvSpPr txBox="1"/>
          <p:nvPr/>
        </p:nvSpPr>
        <p:spPr>
          <a:xfrm>
            <a:off x="847725" y="2034653"/>
            <a:ext cx="10610849" cy="1614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 einer Schulklasse mit 25 Kindern hat jedes Kind ihre Lieblingsfarbe angegeben.</a:t>
            </a:r>
          </a:p>
          <a:p>
            <a:pPr>
              <a:lnSpc>
                <a:spcPct val="107000"/>
              </a:lnSpc>
              <a:spcAft>
                <a:spcPts val="200"/>
              </a:spcAft>
            </a:pPr>
            <a:endParaRPr lang="de-AT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Urliste: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blau, rot, blau, grün, gelb, rosa, gelb, rosa, blau, rot, blau, grün, grün, grün, rosa, blau, rosa, blau, blau, blau, rot, rosa, rot, grün, grün</a:t>
            </a:r>
          </a:p>
          <a:p>
            <a:pPr>
              <a:lnSpc>
                <a:spcPct val="107000"/>
              </a:lnSpc>
              <a:spcAft>
                <a:spcPts val="200"/>
              </a:spcAft>
            </a:pPr>
            <a:endParaRPr lang="de-AT" sz="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Berechne die absolute, relative und prozentuelle Häufigkeit der Farben.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9503FD54-5DD5-41B8-887A-40EF3BE88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003398"/>
              </p:ext>
            </p:extLst>
          </p:nvPr>
        </p:nvGraphicFramePr>
        <p:xfrm>
          <a:off x="447674" y="3834185"/>
          <a:ext cx="11410950" cy="2885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1825">
                  <a:extLst>
                    <a:ext uri="{9D8B030D-6E8A-4147-A177-3AD203B41FA5}">
                      <a16:colId xmlns:a16="http://schemas.microsoft.com/office/drawing/2014/main" val="557059511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31054488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3852273223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1039178651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914620097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1644728379"/>
                    </a:ext>
                  </a:extLst>
                </a:gridCol>
              </a:tblGrid>
              <a:tr h="721316">
                <a:tc>
                  <a:txBody>
                    <a:bodyPr/>
                    <a:lstStyle/>
                    <a:p>
                      <a:pPr algn="ctr"/>
                      <a:endParaRPr lang="de-A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blau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grün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gelb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77756"/>
                  </a:ext>
                </a:extLst>
              </a:tr>
              <a:tr h="721316">
                <a:tc>
                  <a:txBody>
                    <a:bodyPr/>
                    <a:lstStyle/>
                    <a:p>
                      <a:pPr algn="ctr"/>
                      <a:r>
                        <a:rPr lang="de-A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Strichliste</a:t>
                      </a:r>
                      <a:br>
                        <a:rPr lang="de-A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de-A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Absolute HF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581511"/>
                  </a:ext>
                </a:extLst>
              </a:tr>
              <a:tr h="721316">
                <a:tc>
                  <a:txBody>
                    <a:bodyPr/>
                    <a:lstStyle/>
                    <a:p>
                      <a:pPr algn="ctr"/>
                      <a:r>
                        <a:rPr lang="de-A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Relative HF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158196"/>
                  </a:ext>
                </a:extLst>
              </a:tr>
              <a:tr h="721316">
                <a:tc>
                  <a:txBody>
                    <a:bodyPr/>
                    <a:lstStyle/>
                    <a:p>
                      <a:pPr algn="ctr"/>
                      <a:r>
                        <a:rPr lang="de-A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Prozentuelle HF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838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81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5406E993-80C5-4927-96A3-F3F2AF0DD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287415"/>
              </p:ext>
            </p:extLst>
          </p:nvPr>
        </p:nvGraphicFramePr>
        <p:xfrm>
          <a:off x="1727200" y="3120626"/>
          <a:ext cx="2596596" cy="2740425"/>
        </p:xfrm>
        <a:graphic>
          <a:graphicData uri="http://schemas.openxmlformats.org/drawingml/2006/table">
            <a:tbl>
              <a:tblPr firstRow="1" firstCol="1" bandRow="1"/>
              <a:tblGrid>
                <a:gridCol w="1298298">
                  <a:extLst>
                    <a:ext uri="{9D8B030D-6E8A-4147-A177-3AD203B41FA5}">
                      <a16:colId xmlns:a16="http://schemas.microsoft.com/office/drawing/2014/main" val="1530436691"/>
                    </a:ext>
                  </a:extLst>
                </a:gridCol>
                <a:gridCol w="1298298">
                  <a:extLst>
                    <a:ext uri="{9D8B030D-6E8A-4147-A177-3AD203B41FA5}">
                      <a16:colId xmlns:a16="http://schemas.microsoft.com/office/drawing/2014/main" val="2068329238"/>
                    </a:ext>
                  </a:extLst>
                </a:gridCol>
              </a:tblGrid>
              <a:tr h="39143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Lieblingsfarbe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Absolute HF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499126"/>
                  </a:ext>
                </a:extLst>
              </a:tr>
              <a:tr h="46914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blau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593840"/>
                  </a:ext>
                </a:extLst>
              </a:tr>
              <a:tr h="46843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rot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462043"/>
                  </a:ext>
                </a:extLst>
              </a:tr>
              <a:tr h="46914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grün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de-A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031263"/>
                  </a:ext>
                </a:extLst>
              </a:tr>
              <a:tr h="46914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gelb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576665"/>
                  </a:ext>
                </a:extLst>
              </a:tr>
              <a:tr h="47311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rosa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277175"/>
                  </a:ext>
                </a:extLst>
              </a:tr>
            </a:tbl>
          </a:graphicData>
        </a:graphic>
      </p:graphicFrame>
      <p:sp>
        <p:nvSpPr>
          <p:cNvPr id="15" name="Rechteck 14">
            <a:extLst>
              <a:ext uri="{FF2B5EF4-FFF2-40B4-BE49-F238E27FC236}">
                <a16:creationId xmlns:a16="http://schemas.microsoft.com/office/drawing/2014/main" id="{1A393533-6589-4891-9F12-3CDB663E7286}"/>
              </a:ext>
            </a:extLst>
          </p:cNvPr>
          <p:cNvSpPr/>
          <p:nvPr/>
        </p:nvSpPr>
        <p:spPr>
          <a:xfrm>
            <a:off x="4747650" y="483354"/>
            <a:ext cx="2696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Säulendiagramm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5551BC1-D8CC-49A7-9FEB-F9AA841353A0}"/>
              </a:ext>
            </a:extLst>
          </p:cNvPr>
          <p:cNvSpPr txBox="1"/>
          <p:nvPr/>
        </p:nvSpPr>
        <p:spPr>
          <a:xfrm>
            <a:off x="612288" y="1454650"/>
            <a:ext cx="4990058" cy="1065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Säulendiagrammen gibt die y-Achse die Häufigkeit (absolut, relativ, prozentuell) eines Merkmales auf der x-Achse an.</a:t>
            </a:r>
          </a:p>
        </p:txBody>
      </p:sp>
      <p:graphicFrame>
        <p:nvGraphicFramePr>
          <p:cNvPr id="18" name="Diagramm 17">
            <a:extLst>
              <a:ext uri="{FF2B5EF4-FFF2-40B4-BE49-F238E27FC236}">
                <a16:creationId xmlns:a16="http://schemas.microsoft.com/office/drawing/2014/main" id="{3ECF5737-19CA-4BE8-874B-83F33EBFB6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6697323"/>
              </p:ext>
            </p:extLst>
          </p:nvPr>
        </p:nvGraphicFramePr>
        <p:xfrm>
          <a:off x="6589654" y="1454650"/>
          <a:ext cx="4990058" cy="456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890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5406E993-80C5-4927-96A3-F3F2AF0DD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738204"/>
              </p:ext>
            </p:extLst>
          </p:nvPr>
        </p:nvGraphicFramePr>
        <p:xfrm>
          <a:off x="1971040" y="3306623"/>
          <a:ext cx="2596596" cy="2740425"/>
        </p:xfrm>
        <a:graphic>
          <a:graphicData uri="http://schemas.openxmlformats.org/drawingml/2006/table">
            <a:tbl>
              <a:tblPr firstRow="1" firstCol="1" bandRow="1"/>
              <a:tblGrid>
                <a:gridCol w="1298298">
                  <a:extLst>
                    <a:ext uri="{9D8B030D-6E8A-4147-A177-3AD203B41FA5}">
                      <a16:colId xmlns:a16="http://schemas.microsoft.com/office/drawing/2014/main" val="1530436691"/>
                    </a:ext>
                  </a:extLst>
                </a:gridCol>
                <a:gridCol w="1298298">
                  <a:extLst>
                    <a:ext uri="{9D8B030D-6E8A-4147-A177-3AD203B41FA5}">
                      <a16:colId xmlns:a16="http://schemas.microsoft.com/office/drawing/2014/main" val="2068329238"/>
                    </a:ext>
                  </a:extLst>
                </a:gridCol>
              </a:tblGrid>
              <a:tr h="39143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Lieblingsfarbe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Absolute HF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499126"/>
                  </a:ext>
                </a:extLst>
              </a:tr>
              <a:tr h="46914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blau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593840"/>
                  </a:ext>
                </a:extLst>
              </a:tr>
              <a:tr h="46843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rot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462043"/>
                  </a:ext>
                </a:extLst>
              </a:tr>
              <a:tr h="46914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grün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de-A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031263"/>
                  </a:ext>
                </a:extLst>
              </a:tr>
              <a:tr h="46914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gelb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576665"/>
                  </a:ext>
                </a:extLst>
              </a:tr>
              <a:tr h="47311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rosa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277175"/>
                  </a:ext>
                </a:extLst>
              </a:tr>
            </a:tbl>
          </a:graphicData>
        </a:graphic>
      </p:graphicFrame>
      <p:sp>
        <p:nvSpPr>
          <p:cNvPr id="15" name="Rechteck 14">
            <a:extLst>
              <a:ext uri="{FF2B5EF4-FFF2-40B4-BE49-F238E27FC236}">
                <a16:creationId xmlns:a16="http://schemas.microsoft.com/office/drawing/2014/main" id="{1A393533-6589-4891-9F12-3CDB663E7286}"/>
              </a:ext>
            </a:extLst>
          </p:cNvPr>
          <p:cNvSpPr/>
          <p:nvPr/>
        </p:nvSpPr>
        <p:spPr>
          <a:xfrm>
            <a:off x="4746143" y="391914"/>
            <a:ext cx="26997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Balkendiagramm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5CB567F-5516-4B5C-B08E-1691AB39FADF}"/>
              </a:ext>
            </a:extLst>
          </p:cNvPr>
          <p:cNvSpPr txBox="1"/>
          <p:nvPr/>
        </p:nvSpPr>
        <p:spPr>
          <a:xfrm>
            <a:off x="577377" y="1242199"/>
            <a:ext cx="5171440" cy="1625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Beim Balkendiagramm ist es im Gegensatz zum Säulendiagramm genau umgekehrt. </a:t>
            </a:r>
            <a:b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A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x-Achse gibt die Häufigkeit eines Merkmals auf der y-Achse an.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BAACF295-975F-4325-B4C9-0DD8006DE9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673844"/>
              </p:ext>
            </p:extLst>
          </p:nvPr>
        </p:nvGraphicFramePr>
        <p:xfrm>
          <a:off x="6323005" y="1486040"/>
          <a:ext cx="5366223" cy="456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037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5406E993-80C5-4927-96A3-F3F2AF0DD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569873"/>
              </p:ext>
            </p:extLst>
          </p:nvPr>
        </p:nvGraphicFramePr>
        <p:xfrm>
          <a:off x="457200" y="3098800"/>
          <a:ext cx="5411796" cy="3471471"/>
        </p:xfrm>
        <a:graphic>
          <a:graphicData uri="http://schemas.openxmlformats.org/drawingml/2006/table">
            <a:tbl>
              <a:tblPr firstRow="1" firstCol="1" bandRow="1"/>
              <a:tblGrid>
                <a:gridCol w="1422400">
                  <a:extLst>
                    <a:ext uri="{9D8B030D-6E8A-4147-A177-3AD203B41FA5}">
                      <a16:colId xmlns:a16="http://schemas.microsoft.com/office/drawing/2014/main" val="1530436691"/>
                    </a:ext>
                  </a:extLst>
                </a:gridCol>
                <a:gridCol w="1686560">
                  <a:extLst>
                    <a:ext uri="{9D8B030D-6E8A-4147-A177-3AD203B41FA5}">
                      <a16:colId xmlns:a16="http://schemas.microsoft.com/office/drawing/2014/main" val="2068329238"/>
                    </a:ext>
                  </a:extLst>
                </a:gridCol>
                <a:gridCol w="2302836">
                  <a:extLst>
                    <a:ext uri="{9D8B030D-6E8A-4147-A177-3AD203B41FA5}">
                      <a16:colId xmlns:a16="http://schemas.microsoft.com/office/drawing/2014/main" val="2781967727"/>
                    </a:ext>
                  </a:extLst>
                </a:gridCol>
              </a:tblGrid>
              <a:tr h="49585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Lieblingsfarbe</a:t>
                      </a:r>
                      <a:endParaRPr lang="de-A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Prozentuelle HF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Grad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499126"/>
                  </a:ext>
                </a:extLst>
              </a:tr>
              <a:tr h="59429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blau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32 %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ar-A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593840"/>
                  </a:ext>
                </a:extLst>
              </a:tr>
              <a:tr h="59340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rot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16 %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ar-A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462043"/>
                  </a:ext>
                </a:extLst>
              </a:tr>
              <a:tr h="59429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grün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24 %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ar-A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031263"/>
                  </a:ext>
                </a:extLst>
              </a:tr>
              <a:tr h="59429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gelb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8 %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ar-A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576665"/>
                  </a:ext>
                </a:extLst>
              </a:tr>
              <a:tr h="59932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rosa</a:t>
                      </a:r>
                      <a:endParaRPr lang="de-AT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de-A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ar-A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987" marR="123987" marT="17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277175"/>
                  </a:ext>
                </a:extLst>
              </a:tr>
            </a:tbl>
          </a:graphicData>
        </a:graphic>
      </p:graphicFrame>
      <p:sp>
        <p:nvSpPr>
          <p:cNvPr id="15" name="Rechteck 14">
            <a:extLst>
              <a:ext uri="{FF2B5EF4-FFF2-40B4-BE49-F238E27FC236}">
                <a16:creationId xmlns:a16="http://schemas.microsoft.com/office/drawing/2014/main" id="{1A393533-6589-4891-9F12-3CDB663E7286}"/>
              </a:ext>
            </a:extLst>
          </p:cNvPr>
          <p:cNvSpPr/>
          <p:nvPr/>
        </p:nvSpPr>
        <p:spPr>
          <a:xfrm>
            <a:off x="4883841" y="287732"/>
            <a:ext cx="2424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Kreisdiagramm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5CB567F-5516-4B5C-B08E-1691AB39FADF}"/>
                  </a:ext>
                </a:extLst>
              </p:cNvPr>
              <p:cNvSpPr txBox="1"/>
              <p:nvPr/>
            </p:nvSpPr>
            <p:spPr>
              <a:xfrm>
                <a:off x="697556" y="1049159"/>
                <a:ext cx="5171440" cy="19588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 Kreissegment entspricht der prozentuellen Häufigkeit eines Merkmales.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Größe des Winkels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𝑊𝑖𝑛𝑘𝑒𝑙</m:t>
                      </m:r>
                      <m:r>
                        <a:rPr lang="de-AT" sz="18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de-AT" sz="1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𝑖𝑛</m:t>
                          </m:r>
                          <m:r>
                            <a:rPr lang="de-AT" sz="1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1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𝐺𝑟𝑎𝑑</m:t>
                          </m:r>
                        </m:e>
                      </m:d>
                      <m:r>
                        <a:rPr lang="de-AT" sz="1800" b="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</m:t>
                      </m:r>
                    </m:oMath>
                  </m:oMathPara>
                </a14:m>
                <a:endParaRPr lang="de-AT" sz="1800" b="0" i="1" dirty="0">
                  <a:solidFill>
                    <a:srgbClr val="00B05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𝑅𝑒𝑙𝑎𝑡𝑖𝑣𝑒</m:t>
                      </m:r>
                      <m:r>
                        <a:rPr lang="de-AT" sz="18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18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𝐻𝐹</m:t>
                      </m:r>
                      <m:r>
                        <a:rPr lang="de-AT" sz="18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∙360=</m:t>
                      </m:r>
                      <m:r>
                        <a:rPr lang="de-AT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𝑃𝑟𝑜𝑧𝑒𝑛𝑡𝑢𝑒𝑙𝑙𝑒</m:t>
                      </m:r>
                      <m:r>
                        <a:rPr lang="de-AT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𝐻𝐹</m:t>
                      </m:r>
                      <m:r>
                        <a:rPr lang="de-AT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∙3,6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5CB567F-5516-4B5C-B08E-1691AB39F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56" y="1049159"/>
                <a:ext cx="5171440" cy="1958870"/>
              </a:xfrm>
              <a:prstGeom prst="rect">
                <a:avLst/>
              </a:prstGeom>
              <a:blipFill>
                <a:blip r:embed="rId3"/>
                <a:stretch>
                  <a:fillRect l="-942" t="-12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8FDCC4EF-44A3-4642-9DD9-A629828D3D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0021810"/>
              </p:ext>
            </p:extLst>
          </p:nvPr>
        </p:nvGraphicFramePr>
        <p:xfrm>
          <a:off x="6569710" y="1279207"/>
          <a:ext cx="5337810" cy="5291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1969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509</Words>
  <Application>Microsoft Office PowerPoint</Application>
  <PresentationFormat>Breitbild</PresentationFormat>
  <Paragraphs>127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Darstellung von Daten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2022-11-04T11:17:50Z</dcterms:modified>
</cp:coreProperties>
</file>