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386" r:id="rId3"/>
    <p:sldId id="387" r:id="rId4"/>
    <p:sldId id="390" r:id="rId5"/>
    <p:sldId id="391" r:id="rId6"/>
    <p:sldId id="392" r:id="rId7"/>
    <p:sldId id="394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24T22:23:50.423" v="709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addSp modSp mod">
        <pc:chgData name="Tegischer Lukas" userId="f78daebb-0565-485c-bd0e-1cd035e796ff" providerId="ADAL" clId="{8B9D986F-3E8E-497B-A047-0B98BCCF4F6C}" dt="2022-04-24T22:23:32.376" v="708" actId="1076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  <pc:spChg chg="add mod">
          <ac:chgData name="Tegischer Lukas" userId="f78daebb-0565-485c-bd0e-1cd035e796ff" providerId="ADAL" clId="{8B9D986F-3E8E-497B-A047-0B98BCCF4F6C}" dt="2022-04-24T22:23:32.376" v="708" actId="1076"/>
          <ac:spMkLst>
            <pc:docMk/>
            <pc:sldMk cId="3765551445" sldId="391"/>
            <ac:spMk id="6" creationId="{B52E6376-8C93-4D5F-8E9D-A86205CA7C72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24T22:23:50.423" v="709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635CEF93-90AF-42CB-8BAD-E7EB549739C1}"/>
    <pc:docChg chg="custSel delSld modSld">
      <pc:chgData name="Tegischer Lukas" userId="f78daebb-0565-485c-bd0e-1cd035e796ff" providerId="ADAL" clId="{635CEF93-90AF-42CB-8BAD-E7EB549739C1}" dt="2022-11-04T11:31:42.940" v="13" actId="47"/>
      <pc:docMkLst>
        <pc:docMk/>
      </pc:docMkLst>
      <pc:sldChg chg="delSp mod delAnim">
        <pc:chgData name="Tegischer Lukas" userId="f78daebb-0565-485c-bd0e-1cd035e796ff" providerId="ADAL" clId="{635CEF93-90AF-42CB-8BAD-E7EB549739C1}" dt="2022-11-04T11:31:30.08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35CEF93-90AF-42CB-8BAD-E7EB549739C1}" dt="2022-11-04T11:31:30.08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35CEF93-90AF-42CB-8BAD-E7EB549739C1}" dt="2022-11-04T11:31:28.69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35CEF93-90AF-42CB-8BAD-E7EB549739C1}" dt="2022-11-04T11:31:42.940" v="1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35CEF93-90AF-42CB-8BAD-E7EB549739C1}" dt="2022-11-04T11:31:31.934" v="2" actId="478"/>
        <pc:sldMkLst>
          <pc:docMk/>
          <pc:sldMk cId="2987314754" sldId="387"/>
        </pc:sldMkLst>
        <pc:picChg chg="del">
          <ac:chgData name="Tegischer Lukas" userId="f78daebb-0565-485c-bd0e-1cd035e796ff" providerId="ADAL" clId="{635CEF93-90AF-42CB-8BAD-E7EB549739C1}" dt="2022-11-04T11:31:31.934" v="2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5CEF93-90AF-42CB-8BAD-E7EB549739C1}" dt="2022-11-04T11:31:32.638" v="3" actId="478"/>
        <pc:sldMkLst>
          <pc:docMk/>
          <pc:sldMk cId="181065231" sldId="390"/>
        </pc:sldMkLst>
        <pc:picChg chg="del">
          <ac:chgData name="Tegischer Lukas" userId="f78daebb-0565-485c-bd0e-1cd035e796ff" providerId="ADAL" clId="{635CEF93-90AF-42CB-8BAD-E7EB549739C1}" dt="2022-11-04T11:31:32.638" v="3" actId="478"/>
          <ac:picMkLst>
            <pc:docMk/>
            <pc:sldMk cId="181065231" sldId="390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35CEF93-90AF-42CB-8BAD-E7EB549739C1}" dt="2022-11-04T11:31:33.686" v="5" actId="478"/>
        <pc:sldMkLst>
          <pc:docMk/>
          <pc:sldMk cId="3765551445" sldId="391"/>
        </pc:sldMkLst>
        <pc:picChg chg="del mod">
          <ac:chgData name="Tegischer Lukas" userId="f78daebb-0565-485c-bd0e-1cd035e796ff" providerId="ADAL" clId="{635CEF93-90AF-42CB-8BAD-E7EB549739C1}" dt="2022-11-04T11:31:33.686" v="5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modSp mod">
        <pc:chgData name="Tegischer Lukas" userId="f78daebb-0565-485c-bd0e-1cd035e796ff" providerId="ADAL" clId="{635CEF93-90AF-42CB-8BAD-E7EB549739C1}" dt="2022-11-04T11:31:35.063" v="6" actId="1036"/>
        <pc:sldMkLst>
          <pc:docMk/>
          <pc:sldMk cId="3212391464" sldId="392"/>
        </pc:sldMkLst>
        <pc:spChg chg="mod">
          <ac:chgData name="Tegischer Lukas" userId="f78daebb-0565-485c-bd0e-1cd035e796ff" providerId="ADAL" clId="{635CEF93-90AF-42CB-8BAD-E7EB549739C1}" dt="2022-11-04T11:31:35.063" v="6" actId="1036"/>
          <ac:spMkLst>
            <pc:docMk/>
            <pc:sldMk cId="3212391464" sldId="392"/>
            <ac:spMk id="4" creationId="{23994922-00A3-43FE-A1D2-DC3C43171571}"/>
          </ac:spMkLst>
        </pc:spChg>
      </pc:sldChg>
      <pc:sldChg chg="delSp mod">
        <pc:chgData name="Tegischer Lukas" userId="f78daebb-0565-485c-bd0e-1cd035e796ff" providerId="ADAL" clId="{635CEF93-90AF-42CB-8BAD-E7EB549739C1}" dt="2022-11-04T11:31:36.337" v="7" actId="478"/>
        <pc:sldMkLst>
          <pc:docMk/>
          <pc:sldMk cId="2739579911" sldId="394"/>
        </pc:sldMkLst>
        <pc:picChg chg="del">
          <ac:chgData name="Tegischer Lukas" userId="f78daebb-0565-485c-bd0e-1cd035e796ff" providerId="ADAL" clId="{635CEF93-90AF-42CB-8BAD-E7EB549739C1}" dt="2022-11-04T11:31:36.337" v="7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5CEF93-90AF-42CB-8BAD-E7EB549739C1}" dt="2022-11-04T11:31:37.115" v="8" actId="478"/>
        <pc:sldMkLst>
          <pc:docMk/>
          <pc:sldMk cId="685248219" sldId="396"/>
        </pc:sldMkLst>
        <pc:picChg chg="del">
          <ac:chgData name="Tegischer Lukas" userId="f78daebb-0565-485c-bd0e-1cd035e796ff" providerId="ADAL" clId="{635CEF93-90AF-42CB-8BAD-E7EB549739C1}" dt="2022-11-04T11:31:37.115" v="8" actId="478"/>
          <ac:picMkLst>
            <pc:docMk/>
            <pc:sldMk cId="685248219" sldId="3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5CEF93-90AF-42CB-8BAD-E7EB549739C1}" dt="2022-11-04T11:31:37.821" v="9" actId="478"/>
        <pc:sldMkLst>
          <pc:docMk/>
          <pc:sldMk cId="2787262425" sldId="397"/>
        </pc:sldMkLst>
        <pc:picChg chg="del">
          <ac:chgData name="Tegischer Lukas" userId="f78daebb-0565-485c-bd0e-1cd035e796ff" providerId="ADAL" clId="{635CEF93-90AF-42CB-8BAD-E7EB549739C1}" dt="2022-11-04T11:31:37.821" v="9" actId="478"/>
          <ac:picMkLst>
            <pc:docMk/>
            <pc:sldMk cId="2787262425" sldId="3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5CEF93-90AF-42CB-8BAD-E7EB549739C1}" dt="2022-11-04T11:31:38.396" v="10" actId="478"/>
        <pc:sldMkLst>
          <pc:docMk/>
          <pc:sldMk cId="2379017716" sldId="398"/>
        </pc:sldMkLst>
        <pc:picChg chg="del">
          <ac:chgData name="Tegischer Lukas" userId="f78daebb-0565-485c-bd0e-1cd035e796ff" providerId="ADAL" clId="{635CEF93-90AF-42CB-8BAD-E7EB549739C1}" dt="2022-11-04T11:31:38.396" v="10" actId="478"/>
          <ac:picMkLst>
            <pc:docMk/>
            <pc:sldMk cId="2379017716" sldId="398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35CEF93-90AF-42CB-8BAD-E7EB549739C1}" dt="2022-11-04T11:31:38.925" v="12" actId="478"/>
        <pc:sldMkLst>
          <pc:docMk/>
          <pc:sldMk cId="2376520214" sldId="399"/>
        </pc:sldMkLst>
        <pc:picChg chg="del mod">
          <ac:chgData name="Tegischer Lukas" userId="f78daebb-0565-485c-bd0e-1cd035e796ff" providerId="ADAL" clId="{635CEF93-90AF-42CB-8BAD-E7EB549739C1}" dt="2022-11-04T11:31:38.925" v="12" actId="478"/>
          <ac:picMkLst>
            <pc:docMk/>
            <pc:sldMk cId="2376520214" sldId="39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4259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100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1697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5296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8559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8812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473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4306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1844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529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813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1060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628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169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914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Binomialverteilung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59B8387F-BB58-421E-83EA-1C989E79CD49}"/>
                  </a:ext>
                </a:extLst>
              </p:cNvPr>
              <p:cNvSpPr txBox="1"/>
              <p:nvPr/>
            </p:nvSpPr>
            <p:spPr>
              <a:xfrm>
                <a:off x="819149" y="564085"/>
                <a:ext cx="9839326" cy="10708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Wahrscheinlichkeit, mit der Sarah zwei Sätze und Robin einen Satz gewinnt ist stets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0,7∙0,7∙0,3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ist Sarah aber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frei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gelassen,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welcher Reihenfolge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sie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Sätze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gewinnt. Sie muss aus drei Sätzen zwei Sätze gewinnen. Wie viele Möglichkeiten hat sie dazu?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59B8387F-BB58-421E-83EA-1C989E79C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49" y="564085"/>
                <a:ext cx="9839326" cy="1070871"/>
              </a:xfrm>
              <a:prstGeom prst="rect">
                <a:avLst/>
              </a:prstGeom>
              <a:blipFill>
                <a:blip r:embed="rId4"/>
                <a:stretch>
                  <a:fillRect l="-496" t="-2857" b="-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>
            <a:extLst>
              <a:ext uri="{FF2B5EF4-FFF2-40B4-BE49-F238E27FC236}">
                <a16:creationId xmlns:a16="http://schemas.microsoft.com/office/drawing/2014/main" id="{662A9858-977F-4BC0-A7CF-0E5812AB2244}"/>
              </a:ext>
            </a:extLst>
          </p:cNvPr>
          <p:cNvSpPr txBox="1"/>
          <p:nvPr/>
        </p:nvSpPr>
        <p:spPr>
          <a:xfrm>
            <a:off x="1857375" y="2165530"/>
            <a:ext cx="6096000" cy="1029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Sieg / Sieg / Niederlage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Sieg / Niederlage / Sieg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Niederlage / Sieg / Sieg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">
                <a:extLst>
                  <a:ext uri="{FF2B5EF4-FFF2-40B4-BE49-F238E27FC236}">
                    <a16:creationId xmlns:a16="http://schemas.microsoft.com/office/drawing/2014/main" id="{D227C8A7-2145-4CE2-8DE1-2D4CFD567A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51002" y="2327273"/>
                <a:ext cx="2631123" cy="70577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Möglichkeiten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feld 2">
                <a:extLst>
                  <a:ext uri="{FF2B5EF4-FFF2-40B4-BE49-F238E27FC236}">
                    <a16:creationId xmlns:a16="http://schemas.microsoft.com/office/drawing/2014/main" id="{D227C8A7-2145-4CE2-8DE1-2D4CFD567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1002" y="2327273"/>
                <a:ext cx="2631123" cy="705771"/>
              </a:xfrm>
              <a:prstGeom prst="rect">
                <a:avLst/>
              </a:prstGeom>
              <a:blipFill>
                <a:blip r:embed="rId5"/>
                <a:stretch>
                  <a:fillRect r="-691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4672916-469F-4581-875E-F0A546D4834A}"/>
                  </a:ext>
                </a:extLst>
              </p:cNvPr>
              <p:cNvSpPr txBox="1"/>
              <p:nvPr/>
            </p:nvSpPr>
            <p:spPr>
              <a:xfrm>
                <a:off x="1009650" y="3934730"/>
                <a:ext cx="10172700" cy="867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Binomialkoeffizient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an, auf wie viele verschiedene Möglichkeiten Sarah von drei Sätzen zwei gewinnen kann. Zur Berechnung verwendet man folgende Formel: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4672916-469F-4581-875E-F0A546D48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650" y="3934730"/>
                <a:ext cx="10172700" cy="867866"/>
              </a:xfrm>
              <a:prstGeom prst="rect">
                <a:avLst/>
              </a:prstGeom>
              <a:blipFill>
                <a:blip r:embed="rId6"/>
                <a:stretch>
                  <a:fillRect l="-540" b="-97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01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8351D98-B674-4541-98AE-6333AAC8B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1475"/>
            <a:ext cx="12192000" cy="413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Binomialverteilung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A180BD-EF6E-4029-B7B7-485AD2F4A9D8}"/>
                  </a:ext>
                </a:extLst>
              </p:cNvPr>
              <p:cNvSpPr txBox="1"/>
              <p:nvPr/>
            </p:nvSpPr>
            <p:spPr>
              <a:xfrm>
                <a:off x="576261" y="1091560"/>
                <a:ext cx="11039475" cy="54402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Wird ein Bernoulli-Experiment n-mal mit der Erfolgswahrscheinlichkeit p durchgeführt und gibt die diskrete Zufallsvariable X die Anzahl der Versuche an, bei denen das Ereignis E mit der Erfolgswahrscheinlichkeit p eintritt, so gilt für die Wahrscheinlichkeit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0≤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≤1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=0,1,2,…,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diskrete Zufallsvariable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heißt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binomialverteilt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Wahrscheinlichkeitsverteilung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wird als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Binomialverteilung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den Parametern n und p bezeichnet.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Variable 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Anzahl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Versuche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gibt zwei mögliche Ausgänge: Erfolg – Misserfolg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Erfolgswahrscheinlichkeit p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an, mit der das gewünschte Ereignis (=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eintritt.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5A180BD-EF6E-4029-B7B7-485AD2F4A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1" y="1091560"/>
                <a:ext cx="11039475" cy="5440207"/>
              </a:xfrm>
              <a:prstGeom prst="rect">
                <a:avLst/>
              </a:prstGeom>
              <a:blipFill>
                <a:blip r:embed="rId3"/>
                <a:stretch>
                  <a:fillRect l="-497" t="-448" r="-387" b="-8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445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Bemerkungen zur Formel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75B7506-F99E-4D6A-BC07-7F2D111DD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" y="1395412"/>
            <a:ext cx="120967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45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9919260-2D11-444D-BCEE-053676C1FDBA}"/>
                  </a:ext>
                </a:extLst>
              </p:cNvPr>
              <p:cNvSpPr txBox="1"/>
              <p:nvPr/>
            </p:nvSpPr>
            <p:spPr>
              <a:xfrm>
                <a:off x="742950" y="407149"/>
                <a:ext cx="9867900" cy="19505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Sarah und Robin spielen 10 Sätze. Mit welcher Wahrscheinlichkeit gewinnt Sarah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sieben Sätze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Anzahl Sätze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tritt Erfolg ein</a:t>
                </a:r>
                <a14:m>
                  <m:oMath xmlns:m="http://schemas.openxmlformats.org/officeDocument/2006/math"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 für Erfolg:</a:t>
                </a:r>
                <a14:m>
                  <m:oMath xmlns:m="http://schemas.openxmlformats.org/officeDocument/2006/math"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9919260-2D11-444D-BCEE-053676C1F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" y="407149"/>
                <a:ext cx="9867900" cy="1950599"/>
              </a:xfrm>
              <a:prstGeom prst="rect">
                <a:avLst/>
              </a:prstGeom>
              <a:blipFill>
                <a:blip r:embed="rId3"/>
                <a:stretch>
                  <a:fillRect l="-556" t="-1563" b="-40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AFA2DAB-AA20-4158-96EA-0065D2CAB73B}"/>
                  </a:ext>
                </a:extLst>
              </p:cNvPr>
              <p:cNvSpPr txBox="1"/>
              <p:nvPr/>
            </p:nvSpPr>
            <p:spPr>
              <a:xfrm>
                <a:off x="5419725" y="1136542"/>
                <a:ext cx="6096000" cy="646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AFA2DAB-AA20-4158-96EA-0065D2CAB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725" y="1136542"/>
                <a:ext cx="6096000" cy="6467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31D997A-880D-4585-9D1F-7F9FDD87345B}"/>
                  </a:ext>
                </a:extLst>
              </p:cNvPr>
              <p:cNvSpPr txBox="1"/>
              <p:nvPr/>
            </p:nvSpPr>
            <p:spPr>
              <a:xfrm>
                <a:off x="1390735" y="4901885"/>
                <a:ext cx="9410529" cy="11408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Interpretiere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folgenden Ausdruck im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Sachzusammenhang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0,7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0,3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31D997A-880D-4585-9D1F-7F9FDD873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735" y="4901885"/>
                <a:ext cx="9410529" cy="1140825"/>
              </a:xfrm>
              <a:prstGeom prst="rect">
                <a:avLst/>
              </a:prstGeom>
              <a:blipFill>
                <a:blip r:embed="rId5"/>
                <a:stretch>
                  <a:fillRect t="-21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915B6A94-E20B-40C1-B05A-D08A65FDC10C}"/>
              </a:ext>
            </a:extLst>
          </p:cNvPr>
          <p:cNvSpPr txBox="1"/>
          <p:nvPr/>
        </p:nvSpPr>
        <p:spPr>
          <a:xfrm>
            <a:off x="742950" y="6075299"/>
            <a:ext cx="10934701" cy="375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Ausdruck gibt die Wahrscheinlichkeit an, dass Sarah bei neun gespielten Sätzen gerade einmal zwei gewinnt.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1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E7A01191-E69B-4657-8EA0-65F2578DE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1" y="3057525"/>
            <a:ext cx="11273034" cy="353377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E9C4C1C-638B-4E2B-93E4-AD41DC0609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Wahrscheinlichkeitsverteilung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645AEE3-A014-49EB-B366-DE6646E1F1B6}"/>
                  </a:ext>
                </a:extLst>
              </p:cNvPr>
              <p:cNvSpPr txBox="1"/>
              <p:nvPr/>
            </p:nvSpPr>
            <p:spPr>
              <a:xfrm>
                <a:off x="3047999" y="10059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e-AT" sz="20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0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 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</m:t>
                    </m:r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645AEE3-A014-49EB-B366-DE6646E1F1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100595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elle 10">
                <a:extLst>
                  <a:ext uri="{FF2B5EF4-FFF2-40B4-BE49-F238E27FC236}">
                    <a16:creationId xmlns:a16="http://schemas.microsoft.com/office/drawing/2014/main" id="{856DF567-8AB2-492D-B3F1-846F90202A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0621605"/>
                  </p:ext>
                </p:extLst>
              </p:nvPr>
            </p:nvGraphicFramePr>
            <p:xfrm>
              <a:off x="9446259" y="443385"/>
              <a:ext cx="2498090" cy="390001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42816">
                      <a:extLst>
                        <a:ext uri="{9D8B030D-6E8A-4147-A177-3AD203B41FA5}">
                          <a16:colId xmlns:a16="http://schemas.microsoft.com/office/drawing/2014/main" val="3539948036"/>
                        </a:ext>
                      </a:extLst>
                    </a:gridCol>
                    <a:gridCol w="1655274">
                      <a:extLst>
                        <a:ext uri="{9D8B030D-6E8A-4147-A177-3AD203B41FA5}">
                          <a16:colId xmlns:a16="http://schemas.microsoft.com/office/drawing/2014/main" val="4272644972"/>
                        </a:ext>
                      </a:extLst>
                    </a:gridCol>
                  </a:tblGrid>
                  <a:tr h="3952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6480068"/>
                      </a:ext>
                    </a:extLst>
                  </a:tr>
                  <a:tr h="4005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0,0000059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99502494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0,00014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8397842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6016044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057626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0,037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98836278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0,103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90363896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0,200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2425182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0,267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6581922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0,233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022150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0,121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9345787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0,028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668219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elle 10">
                <a:extLst>
                  <a:ext uri="{FF2B5EF4-FFF2-40B4-BE49-F238E27FC236}">
                    <a16:creationId xmlns:a16="http://schemas.microsoft.com/office/drawing/2014/main" id="{856DF567-8AB2-492D-B3F1-846F90202A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0621605"/>
                  </p:ext>
                </p:extLst>
              </p:nvPr>
            </p:nvGraphicFramePr>
            <p:xfrm>
              <a:off x="9446259" y="443385"/>
              <a:ext cx="2498090" cy="390001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42816">
                      <a:extLst>
                        <a:ext uri="{9D8B030D-6E8A-4147-A177-3AD203B41FA5}">
                          <a16:colId xmlns:a16="http://schemas.microsoft.com/office/drawing/2014/main" val="3539948036"/>
                        </a:ext>
                      </a:extLst>
                    </a:gridCol>
                    <a:gridCol w="1655274">
                      <a:extLst>
                        <a:ext uri="{9D8B030D-6E8A-4147-A177-3AD203B41FA5}">
                          <a16:colId xmlns:a16="http://schemas.microsoft.com/office/drawing/2014/main" val="4272644972"/>
                        </a:ext>
                      </a:extLst>
                    </a:gridCol>
                  </a:tblGrid>
                  <a:tr h="39521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719" t="-1538" r="-197122" b="-91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51471" t="-1538" r="-735" b="-9184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480068"/>
                      </a:ext>
                    </a:extLst>
                  </a:tr>
                  <a:tr h="4005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0,0000059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99502494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0,00014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8397842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0,0014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6016044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0,009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01057626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0,037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98836278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0,103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90363896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0,200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2425182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0,267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6581922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0,233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022150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0,121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93457871"/>
                      </a:ext>
                    </a:extLst>
                  </a:tr>
                  <a:tr h="3104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10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0,028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16682192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0484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E199BC04-44D1-4EBC-9F7D-70A8F1216DEE}"/>
              </a:ext>
            </a:extLst>
          </p:cNvPr>
          <p:cNvSpPr txBox="1"/>
          <p:nvPr/>
        </p:nvSpPr>
        <p:spPr>
          <a:xfrm>
            <a:off x="647699" y="580773"/>
            <a:ext cx="10544175" cy="4423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Biathlon trifft ein Biathlet beim Liegend-Schießen mit 95 %-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Wahrscheinlichkeit die Zielscheibe.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Zufallsvariable X gibt die Anzahl der Treffer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Sprint-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Bewerb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muss der Sportler fünf Schüsse liegend abgeben. Berechne die Wahrscheinlichkeit, dass der Sportler genau vier Mal die Scheibe trifft.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einem Trainingstag legt der Biathlet eine 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Schusserie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40 Schüssen in liegender Position hin. Berechne die Wahrscheinlichkeit, dass der Biathlet mindestens 38 Treffer erzielt.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196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Binomialkoeffizient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887CA5-AC85-4C90-91AB-570424EB53D4}"/>
                  </a:ext>
                </a:extLst>
              </p:cNvPr>
              <p:cNvSpPr txBox="1"/>
              <p:nvPr/>
            </p:nvSpPr>
            <p:spPr>
              <a:xfrm>
                <a:off x="687131" y="1984630"/>
                <a:ext cx="10817738" cy="14443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!∙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  <a:spcBef>
                    <a:spcPts val="1200"/>
                  </a:spcBef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Sprechweise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n über k</a:t>
                </a: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887CA5-AC85-4C90-91AB-570424EB5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31" y="1984630"/>
                <a:ext cx="10817738" cy="1444370"/>
              </a:xfrm>
              <a:prstGeom prst="rect">
                <a:avLst/>
              </a:prstGeom>
              <a:blipFill>
                <a:blip r:embed="rId3"/>
                <a:stretch>
                  <a:fillRect b="-59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487180B-DA83-42BE-910E-5AC33685BF3C}"/>
                  </a:ext>
                </a:extLst>
              </p:cNvPr>
              <p:cNvSpPr txBox="1"/>
              <p:nvPr/>
            </p:nvSpPr>
            <p:spPr>
              <a:xfrm>
                <a:off x="567181" y="3908771"/>
                <a:ext cx="11057638" cy="5373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gibt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𝒌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Möglichkeiten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 Elementen k Elemente auszuwählen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die Reihenfolge keine Rolle spielt.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487180B-DA83-42BE-910E-5AC33685B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81" y="3908771"/>
                <a:ext cx="11057638" cy="537327"/>
              </a:xfrm>
              <a:prstGeom prst="rect">
                <a:avLst/>
              </a:prstGeom>
              <a:blipFill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70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8712077-FC04-4465-A745-3C4E6DFAC87D}"/>
              </a:ext>
            </a:extLst>
          </p:cNvPr>
          <p:cNvSpPr txBox="1"/>
          <p:nvPr/>
        </p:nvSpPr>
        <p:spPr>
          <a:xfrm>
            <a:off x="47625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Binomialkoeffizienten.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41A8DDF-ED42-44BF-B65B-01FEA6AB853D}"/>
                  </a:ext>
                </a:extLst>
              </p:cNvPr>
              <p:cNvSpPr txBox="1"/>
              <p:nvPr/>
            </p:nvSpPr>
            <p:spPr>
              <a:xfrm>
                <a:off x="476250" y="1314446"/>
                <a:ext cx="6096000" cy="5524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41A8DDF-ED42-44BF-B65B-01FEA6AB8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1314446"/>
                <a:ext cx="6096000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ACB33F-42CE-470A-8D89-AE62E871BA4B}"/>
                  </a:ext>
                </a:extLst>
              </p:cNvPr>
              <p:cNvSpPr txBox="1"/>
              <p:nvPr/>
            </p:nvSpPr>
            <p:spPr>
              <a:xfrm>
                <a:off x="476250" y="3809098"/>
                <a:ext cx="6096000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ACB33F-42CE-470A-8D89-AE62E871B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3809098"/>
                <a:ext cx="6096000" cy="5542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31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37A08C2A-6789-40D4-A08B-E52FFF3E6DCA}"/>
              </a:ext>
            </a:extLst>
          </p:cNvPr>
          <p:cNvSpPr txBox="1"/>
          <p:nvPr/>
        </p:nvSpPr>
        <p:spPr>
          <a:xfrm>
            <a:off x="485775" y="276462"/>
            <a:ext cx="10210800" cy="2235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Für einen Maturaball haben sich 7 Schülerinnen und Schüler für einen Posten im Maturaball-Komitee aufgestellt.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 diesen Personen soll ein vierköpfiges Haupt-Komitee gewählt werden. Auf wie viele unterschiedlichen Möglichkeiten kann das Komitee bestimmt werden?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B1C3D4A-A769-4C3C-B3F8-979DBCB711A9}"/>
                  </a:ext>
                </a:extLst>
              </p:cNvPr>
              <p:cNvSpPr txBox="1"/>
              <p:nvPr/>
            </p:nvSpPr>
            <p:spPr>
              <a:xfrm>
                <a:off x="495299" y="402160"/>
                <a:ext cx="10182225" cy="882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Bei einer Fußballmannschaft stehen dem Trainer 18 aktive Feldspieler für 10 Positionen zur Verfügung. Interpretiere den Ausdruck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im gegebenen Kontext.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B1C3D4A-A769-4C3C-B3F8-979DBCB71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9" y="402160"/>
                <a:ext cx="10182225" cy="882934"/>
              </a:xfrm>
              <a:prstGeom prst="rect">
                <a:avLst/>
              </a:prstGeom>
              <a:blipFill>
                <a:blip r:embed="rId4"/>
                <a:stretch>
                  <a:fillRect l="-479" t="-34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52E6376-8C93-4D5F-8E9D-A86205CA7C72}"/>
                  </a:ext>
                </a:extLst>
              </p:cNvPr>
              <p:cNvSpPr txBox="1"/>
              <p:nvPr/>
            </p:nvSpPr>
            <p:spPr>
              <a:xfrm>
                <a:off x="1889760" y="1983473"/>
                <a:ext cx="8412480" cy="60555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de-AT" sz="20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gibt die Anzahl der Möglichkeiten an, aus 18 Spielern 10 auszuwählen.</a:t>
                </a: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52E6376-8C93-4D5F-8E9D-A86205CA7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760" y="1983473"/>
                <a:ext cx="8412480" cy="605550"/>
              </a:xfrm>
              <a:prstGeom prst="rect">
                <a:avLst/>
              </a:prstGeom>
              <a:blipFill>
                <a:blip r:embed="rId5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55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529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Bernoulli-Experiment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C659046D-D4F9-4B6B-9C8A-6D2D5D99000A}"/>
                  </a:ext>
                </a:extLst>
              </p:cNvPr>
              <p:cNvSpPr txBox="1"/>
              <p:nvPr/>
            </p:nvSpPr>
            <p:spPr>
              <a:xfrm>
                <a:off x="681924" y="1389346"/>
                <a:ext cx="10828149" cy="3835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Man spricht bei einem Zufallsversuch von einem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Bernoulli-Experiment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folgende Bedingungen gelten: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dürfen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nur zwei Ereignisse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auftreten – meist: Erfolg &amp; Misserfolg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Wahrscheinlichkeit für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mit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Erfolgswahrscheinlichkeit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bezeichnet, für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Misserfolg</a:t>
                </a:r>
                <a:b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(Gegenwahrscheinlichkeit).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Führt man das Bernoulli-Experiment n-mal aus, so spricht man von einem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n-stufigen Bernoulli-Experiment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Bedingungen bleiben dieselben: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Jeder Einzelversuch besitzt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genau zwei Versuchsausgänge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Erfolg &amp; Misserfolg.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Jeder Einzelversuch wird unter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denselben Bedingungen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ausgeführt.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 &amp; 1-p bleiben gleich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C659046D-D4F9-4B6B-9C8A-6D2D5D990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24" y="1389346"/>
                <a:ext cx="10828149" cy="3835537"/>
              </a:xfrm>
              <a:prstGeom prst="rect">
                <a:avLst/>
              </a:prstGeom>
              <a:blipFill>
                <a:blip r:embed="rId3"/>
                <a:stretch>
                  <a:fillRect l="-507" t="-795" b="-1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23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8738F54-6D39-4588-A7D7-4B56F64684B8}"/>
                  </a:ext>
                </a:extLst>
              </p:cNvPr>
              <p:cNvSpPr txBox="1"/>
              <p:nvPr/>
            </p:nvSpPr>
            <p:spPr>
              <a:xfrm>
                <a:off x="561975" y="356612"/>
                <a:ext cx="10134600" cy="282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Beim Tischtennis spielen Robin und Sarah gegeneinander. Aus Erfahrung weiß man, dass Sarah die bessere Spielerin ist. Sie gewinnt mit einer Wahrscheinlichkeit von 70 % einen 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Zufallsvariable X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beschreibt die </a:t>
                </a:r>
                <a:r>
                  <a:rPr lang="de-AT" sz="18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Anzahl der Satzgewinne von Sarah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Sarah und Robin spielen drei Mal gegeneinander.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der Erfolgswahrscheinlichkeit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gewinnt Sarah einen 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der Wahrscheinlichkeit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=0,3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gewinnt Robin einen 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 veranschaulichen das dreistufige Bernoulli-Experiment mit Hilfe eines Baumdiagramms. Die Ereignisse sind dabei Erfolg E (Satzgewinn Sarah) und Misserfolg M (Satzgewinn Robin).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8738F54-6D39-4588-A7D7-4B56F6468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" y="356612"/>
                <a:ext cx="10134600" cy="2827890"/>
              </a:xfrm>
              <a:prstGeom prst="rect">
                <a:avLst/>
              </a:prstGeom>
              <a:blipFill>
                <a:blip r:embed="rId4"/>
                <a:stretch>
                  <a:fillRect l="-481" t="-862" r="-902" b="-25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24E14581-CFB0-4F73-946C-3C8F68B36F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9045" y="3390205"/>
            <a:ext cx="5220460" cy="311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5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4E14581-CFB0-4F73-946C-3C8F68B36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25" y="1842422"/>
            <a:ext cx="7199742" cy="429075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C600249B-F8D4-4E50-A454-130EA586B21C}"/>
              </a:ext>
            </a:extLst>
          </p:cNvPr>
          <p:cNvSpPr txBox="1"/>
          <p:nvPr/>
        </p:nvSpPr>
        <p:spPr>
          <a:xfrm>
            <a:off x="438149" y="354061"/>
            <a:ext cx="96107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Fragestellung 1: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Wie groß ist die Wahrscheinlichkeit, dass Sarah die ersten beiden Sätze gewinnt und den dritten Satz verliert? 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5EC3716-7E3C-4720-B295-35E9FD19656C}"/>
              </a:ext>
            </a:extLst>
          </p:cNvPr>
          <p:cNvSpPr txBox="1"/>
          <p:nvPr/>
        </p:nvSpPr>
        <p:spPr>
          <a:xfrm>
            <a:off x="6692473" y="220943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Anwendung Produktregel</a:t>
            </a:r>
            <a:endParaRPr lang="de-AT" sz="2400" b="1" dirty="0">
              <a:solidFill>
                <a:srgbClr val="0070C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6D5F0E4-B495-4822-80B2-F145E5C75E5F}"/>
              </a:ext>
            </a:extLst>
          </p:cNvPr>
          <p:cNvSpPr txBox="1"/>
          <p:nvPr/>
        </p:nvSpPr>
        <p:spPr>
          <a:xfrm>
            <a:off x="7404467" y="1068965"/>
            <a:ext cx="46720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… Anzahl der gewonnenen Sätze von Sarah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E (Satzgewinn Sarah)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Misserfolg M (Satzgewinn Robin)</a:t>
            </a:r>
            <a:endParaRPr lang="de-AT" dirty="0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003FC93B-41E6-4972-870A-C4CDE0915C2D}"/>
              </a:ext>
            </a:extLst>
          </p:cNvPr>
          <p:cNvCxnSpPr>
            <a:cxnSpLocks/>
          </p:cNvCxnSpPr>
          <p:nvPr/>
        </p:nvCxnSpPr>
        <p:spPr>
          <a:xfrm flipH="1">
            <a:off x="2256367" y="1955800"/>
            <a:ext cx="1548229" cy="6731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8CB0EDB-898B-4AF4-A530-97DAD35CE76C}"/>
              </a:ext>
            </a:extLst>
          </p:cNvPr>
          <p:cNvCxnSpPr>
            <a:cxnSpLocks/>
          </p:cNvCxnSpPr>
          <p:nvPr/>
        </p:nvCxnSpPr>
        <p:spPr>
          <a:xfrm flipH="1">
            <a:off x="1236133" y="3369733"/>
            <a:ext cx="719667" cy="61806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38D96D0C-DF75-4F0D-9A29-E9633B434BBA}"/>
              </a:ext>
            </a:extLst>
          </p:cNvPr>
          <p:cNvCxnSpPr>
            <a:cxnSpLocks/>
          </p:cNvCxnSpPr>
          <p:nvPr/>
        </p:nvCxnSpPr>
        <p:spPr>
          <a:xfrm>
            <a:off x="1163847" y="4689474"/>
            <a:ext cx="371264" cy="64516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24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4E14581-CFB0-4F73-946C-3C8F68B36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25" y="1842422"/>
            <a:ext cx="7199742" cy="42907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5EC3716-7E3C-4720-B295-35E9FD19656C}"/>
              </a:ext>
            </a:extLst>
          </p:cNvPr>
          <p:cNvSpPr txBox="1"/>
          <p:nvPr/>
        </p:nvSpPr>
        <p:spPr>
          <a:xfrm>
            <a:off x="6692473" y="220943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Produktregel &amp; Summenregel</a:t>
            </a:r>
            <a:endParaRPr lang="de-AT" sz="2400" b="1" dirty="0">
              <a:solidFill>
                <a:srgbClr val="0070C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6D5F0E4-B495-4822-80B2-F145E5C75E5F}"/>
              </a:ext>
            </a:extLst>
          </p:cNvPr>
          <p:cNvSpPr txBox="1"/>
          <p:nvPr/>
        </p:nvSpPr>
        <p:spPr>
          <a:xfrm>
            <a:off x="7404467" y="1068965"/>
            <a:ext cx="46720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… Anzahl der gewonnenen Sätze von Sarah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 E (Satzgewinn Sarah)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Misserfolg M (Satzgewinn Robin)</a:t>
            </a:r>
            <a:endParaRPr lang="de-AT" dirty="0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003FC93B-41E6-4972-870A-C4CDE0915C2D}"/>
              </a:ext>
            </a:extLst>
          </p:cNvPr>
          <p:cNvCxnSpPr>
            <a:cxnSpLocks/>
          </p:cNvCxnSpPr>
          <p:nvPr/>
        </p:nvCxnSpPr>
        <p:spPr>
          <a:xfrm flipH="1">
            <a:off x="2256367" y="1955800"/>
            <a:ext cx="1548229" cy="6731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8CB0EDB-898B-4AF4-A530-97DAD35CE76C}"/>
              </a:ext>
            </a:extLst>
          </p:cNvPr>
          <p:cNvCxnSpPr>
            <a:cxnSpLocks/>
          </p:cNvCxnSpPr>
          <p:nvPr/>
        </p:nvCxnSpPr>
        <p:spPr>
          <a:xfrm flipH="1">
            <a:off x="1236133" y="3369733"/>
            <a:ext cx="719667" cy="61806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38D96D0C-DF75-4F0D-9A29-E9633B434BBA}"/>
              </a:ext>
            </a:extLst>
          </p:cNvPr>
          <p:cNvCxnSpPr>
            <a:cxnSpLocks/>
          </p:cNvCxnSpPr>
          <p:nvPr/>
        </p:nvCxnSpPr>
        <p:spPr>
          <a:xfrm>
            <a:off x="1163847" y="4689474"/>
            <a:ext cx="371264" cy="64516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133FD8CB-EF08-42A4-BA66-0F5B6AD03B01}"/>
              </a:ext>
            </a:extLst>
          </p:cNvPr>
          <p:cNvSpPr txBox="1"/>
          <p:nvPr/>
        </p:nvSpPr>
        <p:spPr>
          <a:xfrm>
            <a:off x="445293" y="371965"/>
            <a:ext cx="8212931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Fragestellung 2: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Wie groß ist die Wahrscheinlichkeit, dass Sarah zwei Sätze gewinnt?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720B4A9B-0393-404C-8D92-5B7482264595}"/>
              </a:ext>
            </a:extLst>
          </p:cNvPr>
          <p:cNvCxnSpPr>
            <a:cxnSpLocks/>
          </p:cNvCxnSpPr>
          <p:nvPr/>
        </p:nvCxnSpPr>
        <p:spPr>
          <a:xfrm flipH="1" flipV="1">
            <a:off x="2074333" y="3369733"/>
            <a:ext cx="735542" cy="61806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30C35379-DF4D-4F01-A7D8-846F60D23FFB}"/>
              </a:ext>
            </a:extLst>
          </p:cNvPr>
          <p:cNvCxnSpPr>
            <a:cxnSpLocks/>
          </p:cNvCxnSpPr>
          <p:nvPr/>
        </p:nvCxnSpPr>
        <p:spPr>
          <a:xfrm flipV="1">
            <a:off x="2494233" y="4720464"/>
            <a:ext cx="363267" cy="61417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72E32BD-F2AB-4315-871B-9702A3EF7A86}"/>
              </a:ext>
            </a:extLst>
          </p:cNvPr>
          <p:cNvCxnSpPr>
            <a:cxnSpLocks/>
          </p:cNvCxnSpPr>
          <p:nvPr/>
        </p:nvCxnSpPr>
        <p:spPr>
          <a:xfrm flipH="1" flipV="1">
            <a:off x="3804596" y="1992295"/>
            <a:ext cx="1694932" cy="71543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C7F900E0-D732-4271-9896-FAFF6CE59F06}"/>
              </a:ext>
            </a:extLst>
          </p:cNvPr>
          <p:cNvCxnSpPr>
            <a:cxnSpLocks/>
          </p:cNvCxnSpPr>
          <p:nvPr/>
        </p:nvCxnSpPr>
        <p:spPr>
          <a:xfrm flipV="1">
            <a:off x="4743450" y="3437684"/>
            <a:ext cx="632883" cy="55011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5C2429E2-139D-4FDA-BF06-5B6A05566CA0}"/>
              </a:ext>
            </a:extLst>
          </p:cNvPr>
          <p:cNvCxnSpPr>
            <a:cxnSpLocks/>
          </p:cNvCxnSpPr>
          <p:nvPr/>
        </p:nvCxnSpPr>
        <p:spPr>
          <a:xfrm flipV="1">
            <a:off x="4241800" y="4720464"/>
            <a:ext cx="346866" cy="61417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26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835</Words>
  <Application>Microsoft Office PowerPoint</Application>
  <PresentationFormat>Breitbild</PresentationFormat>
  <Paragraphs>104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Calibri</vt:lpstr>
      <vt:lpstr>Cambria Math</vt:lpstr>
      <vt:lpstr>Georgia</vt:lpstr>
      <vt:lpstr>Trebuchet MS</vt:lpstr>
      <vt:lpstr>Wingdings</vt:lpstr>
      <vt:lpstr>Holzart</vt:lpstr>
      <vt:lpstr>Binomialverteilung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2022-11-04T11:31:44Z</dcterms:modified>
</cp:coreProperties>
</file>