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95" r:id="rId3"/>
    <p:sldId id="313" r:id="rId4"/>
    <p:sldId id="310" r:id="rId5"/>
    <p:sldId id="314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C277237F-3F63-4F6A-9265-026C2CB9A047}"/>
    <pc:docChg chg="custSel delSld modSld">
      <pc:chgData name="Tegischer Lukas" userId="f78daebb-0565-485c-bd0e-1cd035e796ff" providerId="ADAL" clId="{C277237F-3F63-4F6A-9265-026C2CB9A047}" dt="2022-11-04T11:10:59.193" v="3" actId="47"/>
      <pc:docMkLst>
        <pc:docMk/>
      </pc:docMkLst>
      <pc:sldChg chg="delSp mod">
        <pc:chgData name="Tegischer Lukas" userId="f78daebb-0565-485c-bd0e-1cd035e796ff" providerId="ADAL" clId="{C277237F-3F63-4F6A-9265-026C2CB9A047}" dt="2022-11-04T11:10:54.395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C277237F-3F63-4F6A-9265-026C2CB9A047}" dt="2022-11-04T11:10:54.395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C277237F-3F63-4F6A-9265-026C2CB9A047}" dt="2022-11-04T11:10:59.193" v="3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C277237F-3F63-4F6A-9265-026C2CB9A047}" dt="2022-11-04T11:10:55.258" v="1" actId="478"/>
        <pc:sldMkLst>
          <pc:docMk/>
          <pc:sldMk cId="442268101" sldId="295"/>
        </pc:sldMkLst>
        <pc:picChg chg="del">
          <ac:chgData name="Tegischer Lukas" userId="f78daebb-0565-485c-bd0e-1cd035e796ff" providerId="ADAL" clId="{C277237F-3F63-4F6A-9265-026C2CB9A047}" dt="2022-11-04T11:10:55.258" v="1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277237F-3F63-4F6A-9265-026C2CB9A047}" dt="2022-11-04T11:10:55.906" v="2" actId="478"/>
        <pc:sldMkLst>
          <pc:docMk/>
          <pc:sldMk cId="3599793398" sldId="313"/>
        </pc:sldMkLst>
        <pc:picChg chg="del">
          <ac:chgData name="Tegischer Lukas" userId="f78daebb-0565-485c-bd0e-1cd035e796ff" providerId="ADAL" clId="{C277237F-3F63-4F6A-9265-026C2CB9A047}" dt="2022-11-04T11:10:55.906" v="2" actId="478"/>
          <ac:picMkLst>
            <pc:docMk/>
            <pc:sldMk cId="3599793398" sldId="31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40653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98093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7465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Berechnungen mit Funktionsgleichungen</a:t>
            </a:r>
            <a:b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0" u="sng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Möglichkeiten</a:t>
            </a:r>
            <a:endParaRPr lang="de-AT" sz="1800" b="0" u="sng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03575" y="465923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Berechnungen mit Funktionsgleichungen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5BDE7C48-6866-4EEF-B439-BA2A7ADBB325}"/>
              </a:ext>
            </a:extLst>
          </p:cNvPr>
          <p:cNvSpPr/>
          <p:nvPr/>
        </p:nvSpPr>
        <p:spPr>
          <a:xfrm>
            <a:off x="1033172" y="1240048"/>
            <a:ext cx="101256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Es gibt IMMER zwei Möglichkeiten, um Berechnungen mit einer Funktionsgleichung durchzuführen.</a:t>
            </a:r>
            <a:endParaRPr lang="de-AT" dirty="0">
              <a:highlight>
                <a:srgbClr val="FFFF00"/>
              </a:highligh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43929B36-5F9E-439E-84E6-99863984857D}"/>
                  </a:ext>
                </a:extLst>
              </p:cNvPr>
              <p:cNvSpPr txBox="1"/>
              <p:nvPr/>
            </p:nvSpPr>
            <p:spPr>
              <a:xfrm>
                <a:off x="2255520" y="3197373"/>
                <a:ext cx="229748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=10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de-AT" sz="20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𝐿𝑖𝑛𝑒𝑎𝑟𝑒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𝐹𝑢𝑛𝑘𝑡𝑖𝑜𝑛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43929B36-5F9E-439E-84E6-9986398485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5520" y="3197373"/>
                <a:ext cx="2297488" cy="615553"/>
              </a:xfrm>
              <a:prstGeom prst="rect">
                <a:avLst/>
              </a:prstGeom>
              <a:blipFill>
                <a:blip r:embed="rId4"/>
                <a:stretch>
                  <a:fillRect l="-3183" r="-3183" b="-19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594BAA8A-6294-4507-B1DA-09FF8F83BCEC}"/>
                  </a:ext>
                </a:extLst>
              </p:cNvPr>
              <p:cNvSpPr txBox="1"/>
              <p:nvPr/>
            </p:nvSpPr>
            <p:spPr>
              <a:xfrm>
                <a:off x="7386320" y="3197372"/>
                <a:ext cx="301082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de-AT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=2∙</m:t>
                      </m:r>
                      <m:sSup>
                        <m:sSupPr>
                          <m:ctrlPr>
                            <a:rPr lang="de-AT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de-AT" sz="20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𝐸𝑥𝑝𝑜𝑛𝑒𝑛𝑡𝑖𝑒𝑙𝑙𝑒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𝐹𝑢𝑛𝑘𝑡𝑖𝑜𝑛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594BAA8A-6294-4507-B1DA-09FF8F83BC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6320" y="3197372"/>
                <a:ext cx="3010824" cy="615553"/>
              </a:xfrm>
              <a:prstGeom prst="rect">
                <a:avLst/>
              </a:prstGeom>
              <a:blipFill>
                <a:blip r:embed="rId5"/>
                <a:stretch>
                  <a:fillRect l="-2227" r="-2227" b="-19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hteck 6">
            <a:extLst>
              <a:ext uri="{FF2B5EF4-FFF2-40B4-BE49-F238E27FC236}">
                <a16:creationId xmlns:a16="http://schemas.microsoft.com/office/drawing/2014/main" id="{72FDF447-1832-4ABC-81D8-5F455E8BEB47}"/>
              </a:ext>
            </a:extLst>
          </p:cNvPr>
          <p:cNvSpPr/>
          <p:nvPr/>
        </p:nvSpPr>
        <p:spPr>
          <a:xfrm>
            <a:off x="1559560" y="1822459"/>
            <a:ext cx="9072880" cy="954107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AT" sz="20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Möglichkeit 1: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</a:rPr>
              <a:t>Argument („x-Wert“, Stelle) gegeben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</a:rPr>
              <a:t>zugehöriger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</a:rPr>
              <a:t>Funktionswert gesucht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</a:rPr>
              <a:t>(Argument in die Funktionsgleichung einsetzen!)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FD9CDDCF-1DBF-4CC0-A55E-6221DCC9B236}"/>
                  </a:ext>
                </a:extLst>
              </p:cNvPr>
              <p:cNvSpPr/>
              <p:nvPr/>
            </p:nvSpPr>
            <p:spPr>
              <a:xfrm>
                <a:off x="3372530" y="4038004"/>
                <a:ext cx="5446940" cy="3914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Bsp.) 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Wie lautet der Funktionswert bei der Stelle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=3?</m:t>
                    </m:r>
                  </m:oMath>
                </a14:m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FD9CDDCF-1DBF-4CC0-A55E-6221DCC9B2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2530" y="4038004"/>
                <a:ext cx="5446940" cy="391454"/>
              </a:xfrm>
              <a:prstGeom prst="rect">
                <a:avLst/>
              </a:prstGeom>
              <a:blipFill>
                <a:blip r:embed="rId6"/>
                <a:stretch>
                  <a:fillRect l="-895" t="-1538" b="-2307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8D947FC4-B834-4C44-BBF2-3662B668EBAA}"/>
              </a:ext>
            </a:extLst>
          </p:cNvPr>
          <p:cNvCxnSpPr>
            <a:cxnSpLocks/>
          </p:cNvCxnSpPr>
          <p:nvPr/>
        </p:nvCxnSpPr>
        <p:spPr>
          <a:xfrm flipH="1">
            <a:off x="2844802" y="2774411"/>
            <a:ext cx="172718" cy="4213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6D83FF67-961E-420B-B02E-1BA2A30A31CE}"/>
              </a:ext>
            </a:extLst>
          </p:cNvPr>
          <p:cNvCxnSpPr>
            <a:cxnSpLocks/>
          </p:cNvCxnSpPr>
          <p:nvPr/>
        </p:nvCxnSpPr>
        <p:spPr>
          <a:xfrm>
            <a:off x="3207726" y="2774411"/>
            <a:ext cx="491179" cy="4213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9CB1B6DD-B955-40BB-91DF-C649CC1A0ABD}"/>
              </a:ext>
            </a:extLst>
          </p:cNvPr>
          <p:cNvCxnSpPr>
            <a:cxnSpLocks/>
          </p:cNvCxnSpPr>
          <p:nvPr/>
        </p:nvCxnSpPr>
        <p:spPr>
          <a:xfrm flipH="1">
            <a:off x="8493097" y="2774411"/>
            <a:ext cx="172718" cy="4213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AA34A296-865F-40E1-BF49-357827852026}"/>
              </a:ext>
            </a:extLst>
          </p:cNvPr>
          <p:cNvCxnSpPr>
            <a:cxnSpLocks/>
          </p:cNvCxnSpPr>
          <p:nvPr/>
        </p:nvCxnSpPr>
        <p:spPr>
          <a:xfrm>
            <a:off x="9002496" y="2776566"/>
            <a:ext cx="528983" cy="43306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226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7" grpId="0" animBg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03575" y="465923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Berechnungen mit Funktionsgleichungen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43929B36-5F9E-439E-84E6-99863984857D}"/>
                  </a:ext>
                </a:extLst>
              </p:cNvPr>
              <p:cNvSpPr txBox="1"/>
              <p:nvPr/>
            </p:nvSpPr>
            <p:spPr>
              <a:xfrm>
                <a:off x="2223786" y="2819996"/>
                <a:ext cx="229748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=10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de-AT" sz="20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𝐿𝑖𝑛𝑒𝑎𝑟𝑒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𝐹𝑢𝑛𝑘𝑡𝑖𝑜𝑛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43929B36-5F9E-439E-84E6-9986398485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3786" y="2819996"/>
                <a:ext cx="2297488" cy="615553"/>
              </a:xfrm>
              <a:prstGeom prst="rect">
                <a:avLst/>
              </a:prstGeom>
              <a:blipFill>
                <a:blip r:embed="rId4"/>
                <a:stretch>
                  <a:fillRect l="-3183" r="-3183" b="-1782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594BAA8A-6294-4507-B1DA-09FF8F83BCEC}"/>
                  </a:ext>
                </a:extLst>
              </p:cNvPr>
              <p:cNvSpPr txBox="1"/>
              <p:nvPr/>
            </p:nvSpPr>
            <p:spPr>
              <a:xfrm>
                <a:off x="7396480" y="2819996"/>
                <a:ext cx="301082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de-AT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=2∙</m:t>
                      </m:r>
                      <m:sSup>
                        <m:sSupPr>
                          <m:ctrlPr>
                            <a:rPr lang="de-AT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de-AT" sz="20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𝐸𝑥𝑝𝑜𝑛𝑒𝑛𝑡𝑖𝑒𝑙𝑙𝑒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𝐹𝑢𝑛𝑘𝑡𝑖𝑜𝑛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594BAA8A-6294-4507-B1DA-09FF8F83BC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6480" y="2819996"/>
                <a:ext cx="3010824" cy="615553"/>
              </a:xfrm>
              <a:prstGeom prst="rect">
                <a:avLst/>
              </a:prstGeom>
              <a:blipFill>
                <a:blip r:embed="rId5"/>
                <a:stretch>
                  <a:fillRect l="-2227" r="-2227" b="-1782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72FDF447-1832-4ABC-81D8-5F455E8BEB47}"/>
                  </a:ext>
                </a:extLst>
              </p:cNvPr>
              <p:cNvSpPr/>
              <p:nvPr/>
            </p:nvSpPr>
            <p:spPr>
              <a:xfrm>
                <a:off x="1559560" y="1275776"/>
                <a:ext cx="9230360" cy="1231106"/>
              </a:xfrm>
              <a:prstGeom prst="rect">
                <a:avLst/>
              </a:prstGeom>
              <a:ln w="381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b="1" u="sng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</a:rPr>
                  <a:t>Möglichkeit 2: </a:t>
                </a:r>
              </a:p>
              <a:p>
                <a:pPr marL="285750" indent="-285750" algn="ctr">
                  <a:buFont typeface="Arial" panose="020B0604020202020204" pitchFamily="34" charset="0"/>
                  <a:buChar char="•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</a:rPr>
                  <a:t>Funktionswert gegeben</a:t>
                </a:r>
              </a:p>
              <a:p>
                <a:pPr marL="285750" indent="-285750" algn="ctr">
                  <a:buFont typeface="Arial" panose="020B0604020202020204" pitchFamily="34" charset="0"/>
                  <a:buChar char="•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</a:rPr>
                  <a:t>-&gt;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</a:rPr>
                  <a:t>zugehörige/s Argument/e 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</a:rPr>
                  <a:t>gesucht, bei denen der Funktionswert eintritt </a:t>
                </a:r>
              </a:p>
              <a:p>
                <a:pPr algn="ctr"/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</a:rPr>
                  <a:t>(Wert statt </a:t>
                </a:r>
                <a14:m>
                  <m:oMath xmlns:m="http://schemas.openxmlformats.org/officeDocument/2006/math">
                    <m:r>
                      <a:rPr lang="de-AT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𝒇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𝒙</m:t>
                        </m:r>
                      </m:e>
                    </m:d>
                    <m:r>
                      <a:rPr lang="de-AT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, </m:t>
                    </m:r>
                    <m:r>
                      <a:rPr lang="de-AT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𝑵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𝒕</m:t>
                        </m:r>
                      </m:e>
                    </m:d>
                    <m:r>
                      <a:rPr lang="de-AT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, … 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</a:rPr>
                  <a:t>einsetzen)</a:t>
                </a: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72FDF447-1832-4ABC-81D8-5F455E8BEB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9560" y="1275776"/>
                <a:ext cx="9230360" cy="1231106"/>
              </a:xfrm>
              <a:prstGeom prst="rect">
                <a:avLst/>
              </a:prstGeom>
              <a:blipFill>
                <a:blip r:embed="rId6"/>
                <a:stretch>
                  <a:fillRect t="-962" b="-5288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hteck 8">
            <a:extLst>
              <a:ext uri="{FF2B5EF4-FFF2-40B4-BE49-F238E27FC236}">
                <a16:creationId xmlns:a16="http://schemas.microsoft.com/office/drawing/2014/main" id="{FD9CDDCF-1DBF-4CC0-A55E-6221DCC9B236}"/>
              </a:ext>
            </a:extLst>
          </p:cNvPr>
          <p:cNvSpPr/>
          <p:nvPr/>
        </p:nvSpPr>
        <p:spPr>
          <a:xfrm>
            <a:off x="3011341" y="3552583"/>
            <a:ext cx="6169318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  <a:spcAft>
                <a:spcPts val="600"/>
              </a:spcAft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Bsp.)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 welcher Stelle hat die Funktion den Funktionswert 20?</a:t>
            </a: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3D29161E-0CBF-4F7A-81A9-36BF1C5291FB}"/>
              </a:ext>
            </a:extLst>
          </p:cNvPr>
          <p:cNvSpPr/>
          <p:nvPr/>
        </p:nvSpPr>
        <p:spPr>
          <a:xfrm>
            <a:off x="2377440" y="2731960"/>
            <a:ext cx="721360" cy="45828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3E08D07C-686C-44A2-B5A5-AD2BA0DF9531}"/>
              </a:ext>
            </a:extLst>
          </p:cNvPr>
          <p:cNvSpPr/>
          <p:nvPr/>
        </p:nvSpPr>
        <p:spPr>
          <a:xfrm>
            <a:off x="8026400" y="2742120"/>
            <a:ext cx="721360" cy="45828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99793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7" grpId="0" animBg="1"/>
      <p:bldP spid="9" grpId="0"/>
      <p:bldP spid="3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450EC6A9-7C92-4F00-8FE6-D1646210D6B8}"/>
                  </a:ext>
                </a:extLst>
              </p:cNvPr>
              <p:cNvSpPr/>
              <p:nvPr/>
            </p:nvSpPr>
            <p:spPr>
              <a:xfrm>
                <a:off x="467360" y="339636"/>
                <a:ext cx="1123696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</a:rPr>
                  <a:t>Bsp.)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</a:rPr>
                  <a:t>Die Funktion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h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𝑡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=−0,5∙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+10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</a:rPr>
                  <a:t> beschreibt die Höhe einer Kerze, die mit zunehmenden Abbrennen immer kleiner wird. Zu Beginn ist die Kerze 10 cm hoch, da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h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0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=10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</a:rPr>
                  <a:t> ist. Pro Minute wird die Kerze um 0,5 cm kleiner.</a:t>
                </a:r>
                <a:endParaRPr lang="de-AT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450EC6A9-7C92-4F00-8FE6-D1646210D6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60" y="339636"/>
                <a:ext cx="11236960" cy="646331"/>
              </a:xfrm>
              <a:prstGeom prst="rect">
                <a:avLst/>
              </a:prstGeom>
              <a:blipFill>
                <a:blip r:embed="rId3"/>
                <a:stretch>
                  <a:fillRect l="-488" t="-5660" b="-1415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hteck 6">
            <a:extLst>
              <a:ext uri="{FF2B5EF4-FFF2-40B4-BE49-F238E27FC236}">
                <a16:creationId xmlns:a16="http://schemas.microsoft.com/office/drawing/2014/main" id="{0072C1CD-459C-40D2-8070-8F70B9E214D7}"/>
              </a:ext>
            </a:extLst>
          </p:cNvPr>
          <p:cNvSpPr/>
          <p:nvPr/>
        </p:nvSpPr>
        <p:spPr>
          <a:xfrm>
            <a:off x="467360" y="1404121"/>
            <a:ext cx="4240263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400"/>
              </a:spcAft>
              <a:buFont typeface="Wingdings" panose="05000000000000000000" pitchFamily="2" charset="2"/>
              <a:buChar char=""/>
            </a:pP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Wie hoch ist die Kerze nach 5 Minuten?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89EF4A8-2DEA-40A8-975E-879CFBAF17F4}"/>
              </a:ext>
            </a:extLst>
          </p:cNvPr>
          <p:cNvSpPr/>
          <p:nvPr/>
        </p:nvSpPr>
        <p:spPr>
          <a:xfrm>
            <a:off x="467360" y="3324361"/>
            <a:ext cx="4805546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400"/>
              </a:spcAft>
              <a:buFont typeface="Wingdings" panose="05000000000000000000" pitchFamily="2" charset="2"/>
              <a:buChar char=""/>
            </a:pP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Wann erreicht die Kerze eine Höhe von 3 cm?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8AB0757D-A7F9-41BE-AA65-2F7FD6C8DBD4}"/>
                  </a:ext>
                </a:extLst>
              </p:cNvPr>
              <p:cNvSpPr/>
              <p:nvPr/>
            </p:nvSpPr>
            <p:spPr>
              <a:xfrm>
                <a:off x="5688442" y="1404121"/>
                <a:ext cx="5813836" cy="374846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Argument</a:t>
                </a:r>
                <a:r>
                  <a:rPr lang="de-AT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de-AT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=5</m:t>
                    </m:r>
                  </m:oMath>
                </a14:m>
                <a:r>
                  <a:rPr lang="de-AT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-&gt; zugehöriger Funktionswert</a:t>
                </a:r>
                <a14:m>
                  <m:oMath xmlns:m="http://schemas.openxmlformats.org/officeDocument/2006/math">
                    <m:r>
                      <a:rPr lang="de-AT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h</m:t>
                    </m:r>
                    <m:r>
                      <a:rPr lang="de-AT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(5)</m:t>
                    </m:r>
                  </m:oMath>
                </a14:m>
                <a:r>
                  <a:rPr lang="de-AT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gesucht</a:t>
                </a:r>
                <a:endParaRPr lang="de-AT" sz="2400" dirty="0"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8AB0757D-A7F9-41BE-AA65-2F7FD6C8DB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8442" y="1404121"/>
                <a:ext cx="5813836" cy="374846"/>
              </a:xfrm>
              <a:prstGeom prst="rect">
                <a:avLst/>
              </a:prstGeom>
              <a:blipFill>
                <a:blip r:embed="rId4"/>
                <a:stretch>
                  <a:fillRect l="-839" t="-6452" r="-314" b="-241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F5DA396E-BFBF-4D19-AC4A-FF844D45345A}"/>
                  </a:ext>
                </a:extLst>
              </p:cNvPr>
              <p:cNvSpPr/>
              <p:nvPr/>
            </p:nvSpPr>
            <p:spPr>
              <a:xfrm>
                <a:off x="5876571" y="3324361"/>
                <a:ext cx="5625707" cy="36933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</a:rPr>
                  <a:t>Funktionswert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h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𝑡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b="1" i="1">
                        <a:solidFill>
                          <a:srgbClr val="ED7D3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𝟑</m:t>
                    </m:r>
                  </m:oMath>
                </a14:m>
                <a:r>
                  <a:rPr lang="de-AT" dirty="0">
                    <a:solidFill>
                      <a:srgbClr val="ED7D31"/>
                    </a:solidFill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</a:rPr>
                  <a:t>-&gt; Argument/Zeitpunkt gesucht!!</a:t>
                </a:r>
                <a:endParaRPr lang="de-AT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F5DA396E-BFBF-4D19-AC4A-FF844D4534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6571" y="3324361"/>
                <a:ext cx="5625707" cy="369332"/>
              </a:xfrm>
              <a:prstGeom prst="rect">
                <a:avLst/>
              </a:prstGeom>
              <a:blipFill>
                <a:blip r:embed="rId5"/>
                <a:stretch>
                  <a:fillRect l="-867" t="-8197" r="-217" b="-2459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752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C5A4ED18-56B3-44EE-9390-A46796CF748A}"/>
                  </a:ext>
                </a:extLst>
              </p:cNvPr>
              <p:cNvSpPr/>
              <p:nvPr/>
            </p:nvSpPr>
            <p:spPr>
              <a:xfrm>
                <a:off x="701040" y="443054"/>
                <a:ext cx="11236960" cy="33173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12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Bsp.)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Die Funktion </a:t>
                </a:r>
                <a14:m>
                  <m:oMath xmlns:m="http://schemas.openxmlformats.org/officeDocument/2006/math"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</m:t>
                    </m:r>
                    <m:d>
                      <m:dPr>
                        <m:ctrlP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=120∙</m:t>
                    </m:r>
                    <m:sSup>
                      <m:sSupPr>
                        <m:ctrlP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0,95</m:t>
                        </m:r>
                      </m:e>
                      <m:sup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beschreibt den Abbau eines Wirkstoffes im Körper in mg nach t Minuten. Zu Beginn sind noch 120 mg im Körper enthalten.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120"/>
                  </a:spcAft>
                  <a:buFont typeface="+mj-lt"/>
                  <a:buAutoNum type="alphaLcPeriod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Ermittle, wie viel mg des Wirkstoffes 13 Minuten nach der Einnahme noch vorhanden sind? 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120"/>
                  </a:spcAft>
                  <a:buFont typeface="+mj-lt"/>
                  <a:buAutoNum type="alphaLcPeriod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20"/>
                  </a:spcAft>
                  <a:buFont typeface="+mj-lt"/>
                  <a:buAutoNum type="alphaLcPeriod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20"/>
                  </a:spcAft>
                  <a:buFont typeface="+mj-lt"/>
                  <a:buAutoNum type="alphaLcPeriod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20"/>
                  </a:spcAft>
                  <a:buFont typeface="+mj-lt"/>
                  <a:buAutoNum type="alphaLcPeriod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20"/>
                  </a:spcAft>
                  <a:buFont typeface="+mj-lt"/>
                  <a:buAutoNum type="alphaLcPeriod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20"/>
                  </a:spcAft>
                  <a:buFont typeface="+mj-lt"/>
                  <a:buAutoNum type="alphaLcPeriod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20"/>
                  </a:spcAft>
                  <a:buFont typeface="+mj-lt"/>
                  <a:buAutoNum type="alphaLcPeriod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Wie lange dauert es, bis die Hälfte des Wirkstoffes vom Körper abgebaut wird?</a:t>
                </a: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C5A4ED18-56B3-44EE-9390-A46796CF74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" y="443054"/>
                <a:ext cx="11236960" cy="3317318"/>
              </a:xfrm>
              <a:prstGeom prst="rect">
                <a:avLst/>
              </a:prstGeom>
              <a:blipFill>
                <a:blip r:embed="rId3"/>
                <a:stretch>
                  <a:fillRect l="-434" t="-919" b="-202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6095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307</Words>
  <Application>Microsoft Office PowerPoint</Application>
  <PresentationFormat>Breitbild</PresentationFormat>
  <Paragraphs>40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Arial</vt:lpstr>
      <vt:lpstr>Calibri</vt:lpstr>
      <vt:lpstr>Cambria Math</vt:lpstr>
      <vt:lpstr>Georgia</vt:lpstr>
      <vt:lpstr>Trebuchet MS</vt:lpstr>
      <vt:lpstr>Wingdings</vt:lpstr>
      <vt:lpstr>Holzart</vt:lpstr>
      <vt:lpstr>Berechnungen mit Funktionsgleichungen 2 Möglichkeiten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93</cp:revision>
  <dcterms:created xsi:type="dcterms:W3CDTF">2020-04-09T06:13:57Z</dcterms:created>
  <dcterms:modified xsi:type="dcterms:W3CDTF">2022-11-04T11:10:59Z</dcterms:modified>
</cp:coreProperties>
</file>